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57" r:id="rId3"/>
    <p:sldId id="285" r:id="rId4"/>
    <p:sldId id="289" r:id="rId5"/>
    <p:sldId id="288" r:id="rId6"/>
    <p:sldId id="261" r:id="rId7"/>
    <p:sldId id="262" r:id="rId8"/>
    <p:sldId id="263" r:id="rId9"/>
    <p:sldId id="287" r:id="rId10"/>
    <p:sldId id="290" r:id="rId11"/>
    <p:sldId id="264" r:id="rId12"/>
    <p:sldId id="265" r:id="rId13"/>
    <p:sldId id="286" r:id="rId14"/>
    <p:sldId id="266" r:id="rId15"/>
    <p:sldId id="268" r:id="rId16"/>
    <p:sldId id="293" r:id="rId17"/>
    <p:sldId id="270" r:id="rId18"/>
    <p:sldId id="271" r:id="rId19"/>
    <p:sldId id="291" r:id="rId20"/>
    <p:sldId id="273" r:id="rId21"/>
    <p:sldId id="274" r:id="rId22"/>
    <p:sldId id="277" r:id="rId23"/>
    <p:sldId id="279" r:id="rId24"/>
    <p:sldId id="280" r:id="rId25"/>
    <p:sldId id="281" r:id="rId26"/>
    <p:sldId id="282" r:id="rId27"/>
    <p:sldId id="292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1799" autoAdjust="0"/>
  </p:normalViewPr>
  <p:slideViewPr>
    <p:cSldViewPr showGuides="1">
      <p:cViewPr>
        <p:scale>
          <a:sx n="95" d="100"/>
          <a:sy n="95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5F325-0DB7-4C64-A9DB-5E7D89EDB5C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23FBD-AF4C-488F-9000-3CDB41FE6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1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23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94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31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66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5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98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45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45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9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89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23FBD-AF4C-488F-9000-3CDB41FE6BC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4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617F24-FE63-406D-872F-8BF953D06F86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C525E7C-A8A8-44B3-AD0C-702779311EE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4.png"/><Relationship Id="rId4" Type="http://schemas.openxmlformats.org/officeDocument/2006/relationships/image" Target="../media/image3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240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20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3337560"/>
            <a:ext cx="8153400" cy="2301240"/>
          </a:xfrm>
        </p:spPr>
        <p:txBody>
          <a:bodyPr/>
          <a:lstStyle/>
          <a:p>
            <a:r>
              <a:rPr lang="en-US" dirty="0" smtClean="0"/>
              <a:t>Incremental Deterministic Public-Key Encryption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724400"/>
            <a:ext cx="5029200" cy="190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Ilya Mironov, Omkant Pandey, Omer Reingold, Gil Segev</a:t>
            </a:r>
          </a:p>
          <a:p>
            <a:r>
              <a:rPr lang="en-US" sz="2800" smtClean="0"/>
              <a:t>Microsoft </a:t>
            </a:r>
            <a:r>
              <a:rPr lang="en-US" sz="2800" dirty="0" smtClean="0"/>
              <a:t>Research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770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Lower bound: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3657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dirty="0" smtClean="0">
                          <a:latin typeface="Cambria Math"/>
                        </a:rPr>
                        <m:t>Δ</m:t>
                      </m:r>
                      <m:r>
                        <a:rPr lang="en-US" b="0" i="1" dirty="0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US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</a:rPr>
                            <m:t>|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|</m:t>
                          </m:r>
                        </m:num>
                        <m:den>
                          <m:r>
                            <a:rPr lang="en-US" i="1" dirty="0">
                              <a:latin typeface="Cambria Math"/>
                            </a:rPr>
                            <m:t>𝑘</m:t>
                          </m:r>
                          <m:func>
                            <m:func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b="0" i="1" dirty="0" smtClean="0"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b="0" i="1" dirty="0" smtClean="0">
                                  <a:latin typeface="Cambria Math"/>
                                </a:rPr>
                                <m:t>|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167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1600200"/>
            <a:ext cx="4567755" cy="4525963"/>
          </a:xfrm>
        </p:spPr>
        <p:txBody>
          <a:bodyPr/>
          <a:lstStyle/>
          <a:p>
            <a:pPr marL="419100" indent="-419100"/>
            <a:r>
              <a:rPr lang="en-US" dirty="0" smtClean="0"/>
              <a:t>Two schemes</a:t>
            </a:r>
          </a:p>
          <a:p>
            <a:pPr marL="448056" lvl="1" indent="0">
              <a:buNone/>
            </a:pPr>
            <a:endParaRPr lang="en-US" dirty="0"/>
          </a:p>
          <a:p>
            <a:pPr marL="457200" lvl="1" indent="-457200">
              <a:buAutoNum type="arabicPeriod"/>
            </a:pPr>
            <a:r>
              <a:rPr lang="en-US" dirty="0" smtClean="0"/>
              <a:t>Generic Solution</a:t>
            </a:r>
          </a:p>
          <a:p>
            <a:pPr marL="457200" lvl="1" indent="-457200">
              <a:buAutoNum type="arabicPeriod"/>
            </a:pPr>
            <a:endParaRPr lang="en-US" dirty="0"/>
          </a:p>
          <a:p>
            <a:pPr marL="457200" lvl="1" indent="-457200">
              <a:buAutoNum type="arabicPeriod"/>
            </a:pPr>
            <a:endParaRPr lang="en-US" dirty="0" smtClean="0"/>
          </a:p>
          <a:p>
            <a:pPr marL="457200" lvl="1" indent="-457200">
              <a:buAutoNum type="arabicPeriod"/>
            </a:pPr>
            <a:endParaRPr lang="en-US" dirty="0"/>
          </a:p>
          <a:p>
            <a:pPr marL="457200" lvl="1" indent="-457200">
              <a:buAutoNum type="arabicPeriod"/>
            </a:pPr>
            <a:endParaRPr lang="en-US" dirty="0" smtClean="0"/>
          </a:p>
          <a:p>
            <a:pPr marL="457200" lvl="1" indent="-457200">
              <a:buAutoNum type="arabicPeriod"/>
            </a:pPr>
            <a:r>
              <a:rPr lang="en-US" dirty="0" smtClean="0"/>
              <a:t>DDH-based solution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dirty="0" smtClean="0"/>
              <a:t>tight up to </a:t>
            </a:r>
            <a:r>
              <a:rPr lang="en-US" dirty="0" err="1" smtClean="0"/>
              <a:t>polylog</a:t>
            </a:r>
            <a:r>
              <a:rPr lang="en-US" dirty="0" smtClean="0"/>
              <a:t> factors</a:t>
            </a:r>
          </a:p>
          <a:p>
            <a:pPr lvl="1"/>
            <a:endParaRPr lang="en-US" dirty="0" smtClean="0"/>
          </a:p>
        </p:txBody>
      </p:sp>
      <p:cxnSp>
        <p:nvCxnSpPr>
          <p:cNvPr id="6" name="Straight Arrow Connector 5"/>
          <p:cNvCxnSpPr>
            <a:stCxn id="10" idx="2"/>
          </p:cNvCxnSpPr>
          <p:nvPr/>
        </p:nvCxnSpPr>
        <p:spPr>
          <a:xfrm>
            <a:off x="1009595" y="3184834"/>
            <a:ext cx="413195" cy="475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528" y="2815502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incrementality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0497" y="465796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0"/>
          </p:cNvCxnSpPr>
          <p:nvPr/>
        </p:nvCxnSpPr>
        <p:spPr>
          <a:xfrm flipV="1">
            <a:off x="961971" y="4273910"/>
            <a:ext cx="1086986" cy="384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24885" y="318342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Deterministic Encryption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90095" y="3813050"/>
            <a:ext cx="3942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Incremental Deterministic Encryption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9" idx="2"/>
            <a:endCxn id="20" idx="0"/>
          </p:cNvCxnSpPr>
          <p:nvPr/>
        </p:nvCxnSpPr>
        <p:spPr>
          <a:xfrm>
            <a:off x="6561148" y="3552758"/>
            <a:ext cx="0" cy="260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49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Generic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>
            <a:off x="4267200" y="867075"/>
            <a:ext cx="3810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5400000">
            <a:off x="4284846" y="2590800"/>
            <a:ext cx="381000" cy="29718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396343" y="2162475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20886" y="2162475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5429" y="2162475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69972" y="2162475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94515" y="2162475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19058" y="2162475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41914" y="38862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66457" y="38862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91000" y="38862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15543" y="38862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40086" y="38862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4629" y="38862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85707" y="160020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3" name="Right Brace 32"/>
          <p:cNvSpPr/>
          <p:nvPr/>
        </p:nvSpPr>
        <p:spPr>
          <a:xfrm rot="16200000">
            <a:off x="4352223" y="549985"/>
            <a:ext cx="228600" cy="29541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46709" y="21624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019591" y="2543475"/>
            <a:ext cx="352468" cy="1336760"/>
            <a:chOff x="3019591" y="2543475"/>
            <a:chExt cx="352468" cy="133676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189420" y="2543475"/>
              <a:ext cx="0" cy="463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3019591" y="3033115"/>
              <a:ext cx="352468" cy="3840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3195825" y="3417165"/>
              <a:ext cx="0" cy="463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413027" y="2545685"/>
            <a:ext cx="352468" cy="1336760"/>
            <a:chOff x="3019591" y="2543475"/>
            <a:chExt cx="352468" cy="1336760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3189420" y="2543475"/>
              <a:ext cx="0" cy="463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3019591" y="3033115"/>
              <a:ext cx="352468" cy="3840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195825" y="3417165"/>
              <a:ext cx="0" cy="463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525302" y="2545685"/>
            <a:ext cx="352468" cy="1336760"/>
            <a:chOff x="3019591" y="2543475"/>
            <a:chExt cx="352468" cy="133676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3189420" y="2543475"/>
              <a:ext cx="0" cy="463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3019591" y="3033115"/>
              <a:ext cx="352468" cy="3840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3195825" y="3417165"/>
              <a:ext cx="0" cy="463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4463742" y="302126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5290" y="5195630"/>
            <a:ext cx="496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E: deterministic encryption scheme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261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Sample-then-extract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39" y="6482252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[Nisan,Zuckerman’96]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72709" y="6482252"/>
            <a:ext cx="1398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[Vadhan’04]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5400000">
            <a:off x="4267200" y="866271"/>
            <a:ext cx="381000" cy="297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85707" y="160020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4352223" y="549985"/>
            <a:ext cx="228600" cy="29541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3276600" y="2161671"/>
            <a:ext cx="2562317" cy="381000"/>
            <a:chOff x="3276600" y="2161671"/>
            <a:chExt cx="2562317" cy="381000"/>
          </a:xfrm>
          <a:solidFill>
            <a:schemeClr val="bg2"/>
          </a:solidFill>
        </p:grpSpPr>
        <p:sp>
          <p:nvSpPr>
            <p:cNvPr id="29" name="Rectangle 28"/>
            <p:cNvSpPr/>
            <p:nvPr/>
          </p:nvSpPr>
          <p:spPr>
            <a:xfrm>
              <a:off x="32766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483731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862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20205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8768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136125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7912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276790" y="2161671"/>
            <a:ext cx="2562317" cy="381000"/>
            <a:chOff x="3276600" y="2161671"/>
            <a:chExt cx="2562317" cy="381000"/>
          </a:xfrm>
          <a:solidFill>
            <a:schemeClr val="accent1"/>
          </a:solidFill>
        </p:grpSpPr>
        <p:sp>
          <p:nvSpPr>
            <p:cNvPr id="42" name="Rectangle 41"/>
            <p:cNvSpPr/>
            <p:nvPr/>
          </p:nvSpPr>
          <p:spPr>
            <a:xfrm>
              <a:off x="32766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83731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8862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20205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768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136125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7912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227286" y="3419475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 min-entropy </a:t>
            </a:r>
            <a:r>
              <a:rPr lang="en-US" i="1" dirty="0" smtClean="0"/>
              <a:t>rate</a:t>
            </a:r>
            <a:endParaRPr lang="en-US" i="1" dirty="0"/>
          </a:p>
        </p:txBody>
      </p:sp>
      <p:sp>
        <p:nvSpPr>
          <p:cNvPr id="50" name="Right Brace 49"/>
          <p:cNvSpPr/>
          <p:nvPr/>
        </p:nvSpPr>
        <p:spPr>
          <a:xfrm rot="5400000" flipV="1">
            <a:off x="4410777" y="1751898"/>
            <a:ext cx="228600" cy="29541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1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00017 0.06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>
            <a:off x="4293894" y="872945"/>
            <a:ext cx="381000" cy="297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5400000">
            <a:off x="4254390" y="2328675"/>
            <a:ext cx="381000" cy="29718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3222285" y="2168345"/>
            <a:ext cx="2562317" cy="381000"/>
            <a:chOff x="3276600" y="2161671"/>
            <a:chExt cx="2562317" cy="381000"/>
          </a:xfrm>
          <a:solidFill>
            <a:schemeClr val="tx1"/>
          </a:solidFill>
        </p:grpSpPr>
        <p:sp>
          <p:nvSpPr>
            <p:cNvPr id="26" name="Rectangle 25"/>
            <p:cNvSpPr/>
            <p:nvPr/>
          </p:nvSpPr>
          <p:spPr>
            <a:xfrm>
              <a:off x="32766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483731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862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20205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8768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36125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791200" y="2161671"/>
              <a:ext cx="47717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2963529" y="3615160"/>
            <a:ext cx="306473" cy="399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785707" y="160020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53" name="Right Brace 52"/>
          <p:cNvSpPr/>
          <p:nvPr/>
        </p:nvSpPr>
        <p:spPr>
          <a:xfrm rot="16200000">
            <a:off x="4352223" y="549985"/>
            <a:ext cx="228600" cy="29541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4473" y="2035679"/>
            <a:ext cx="2834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Partition input into random subsets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9884" y="5219795"/>
            <a:ext cx="7147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PRIV-IND </a:t>
            </a:r>
            <a:r>
              <a:rPr lang="en-US" sz="2800" dirty="0" smtClean="0">
                <a:sym typeface="Symbol"/>
              </a:rPr>
              <a:t> PRIV1-IND with Incrementality</a:t>
            </a:r>
            <a:endParaRPr lang="en-US" sz="2800" dirty="0"/>
          </a:p>
        </p:txBody>
      </p:sp>
      <p:grpSp>
        <p:nvGrpSpPr>
          <p:cNvPr id="8" name="Group 7"/>
          <p:cNvGrpSpPr/>
          <p:nvPr/>
        </p:nvGrpSpPr>
        <p:grpSpPr>
          <a:xfrm>
            <a:off x="3074666" y="2168344"/>
            <a:ext cx="2630164" cy="381000"/>
            <a:chOff x="3064893" y="2701745"/>
            <a:chExt cx="2630164" cy="381000"/>
          </a:xfrm>
        </p:grpSpPr>
        <p:sp>
          <p:nvSpPr>
            <p:cNvPr id="33" name="Rectangle 32"/>
            <p:cNvSpPr/>
            <p:nvPr/>
          </p:nvSpPr>
          <p:spPr>
            <a:xfrm>
              <a:off x="3064893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04635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025018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64760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95190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92383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7340" y="2701745"/>
              <a:ext cx="47717" cy="381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41703" y="2171160"/>
            <a:ext cx="2782489" cy="381000"/>
            <a:chOff x="3141703" y="2702355"/>
            <a:chExt cx="2782489" cy="381000"/>
          </a:xfrm>
        </p:grpSpPr>
        <p:sp>
          <p:nvSpPr>
            <p:cNvPr id="42" name="Rectangle 41"/>
            <p:cNvSpPr/>
            <p:nvPr/>
          </p:nvSpPr>
          <p:spPr>
            <a:xfrm>
              <a:off x="3141703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876475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496660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142099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56785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08333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513094" y="2702355"/>
              <a:ext cx="47717" cy="381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3276827" y="3615160"/>
            <a:ext cx="306473" cy="399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592825" y="3615160"/>
            <a:ext cx="306473" cy="3994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7145" y="3177080"/>
            <a:ext cx="6370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DDH </a:t>
            </a:r>
            <a:r>
              <a:rPr lang="en-US" sz="2800" dirty="0" smtClean="0">
                <a:sym typeface="Symbol"/>
              </a:rPr>
              <a:t> PRIV1-IND with Incrementality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39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Lossy</a:t>
            </a:r>
            <a:r>
              <a:rPr lang="en-US" dirty="0"/>
              <a:t> </a:t>
            </a:r>
            <a:r>
              <a:rPr lang="en-US" dirty="0" smtClean="0"/>
              <a:t>Trapdoor Functions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3839" y="6482252"/>
            <a:ext cx="2890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[Peikert, Waters STOC’08]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609710" y="1600200"/>
            <a:ext cx="1066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09710" y="4250145"/>
            <a:ext cx="1066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33910" y="1219200"/>
            <a:ext cx="12192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03694" y="1492717"/>
            <a:ext cx="1066800" cy="1752600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33910" y="3945345"/>
            <a:ext cx="12192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91110" y="4897845"/>
            <a:ext cx="533400" cy="457200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0"/>
            <a:endCxn id="8" idx="0"/>
          </p:cNvCxnSpPr>
          <p:nvPr/>
        </p:nvCxnSpPr>
        <p:spPr>
          <a:xfrm flipV="1">
            <a:off x="3143110" y="1492717"/>
            <a:ext cx="3193984" cy="107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4"/>
          </p:cNvCxnSpPr>
          <p:nvPr/>
        </p:nvCxnSpPr>
        <p:spPr>
          <a:xfrm flipV="1">
            <a:off x="3143110" y="3245317"/>
            <a:ext cx="3193984" cy="107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0"/>
            <a:endCxn id="11" idx="0"/>
          </p:cNvCxnSpPr>
          <p:nvPr/>
        </p:nvCxnSpPr>
        <p:spPr>
          <a:xfrm>
            <a:off x="3143110" y="4250145"/>
            <a:ext cx="33147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1" idx="4"/>
          </p:cNvCxnSpPr>
          <p:nvPr/>
        </p:nvCxnSpPr>
        <p:spPr>
          <a:xfrm flipV="1">
            <a:off x="3143110" y="5355045"/>
            <a:ext cx="33147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ight Arrow 21"/>
              <p:cNvSpPr/>
              <p:nvPr/>
            </p:nvSpPr>
            <p:spPr>
              <a:xfrm>
                <a:off x="4168602" y="1740567"/>
                <a:ext cx="1440332" cy="62844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" name="Right Arrow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602" y="1740567"/>
                <a:ext cx="1440332" cy="628449"/>
              </a:xfrm>
              <a:prstGeom prst="rightArrow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ight Arrow 22"/>
              <p:cNvSpPr/>
              <p:nvPr/>
            </p:nvSpPr>
            <p:spPr>
              <a:xfrm flipH="1">
                <a:off x="3849119" y="2529434"/>
                <a:ext cx="1440333" cy="59232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sz="900" dirty="0" smtClean="0"/>
                  <a:t>w/ trapdoor</a:t>
                </a:r>
                <a:endParaRPr lang="en-US" baseline="30000" dirty="0"/>
              </a:p>
            </p:txBody>
          </p:sp>
        </mc:Choice>
        <mc:Fallback xmlns="">
          <p:sp>
            <p:nvSpPr>
              <p:cNvPr id="23" name="Right Arrow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849119" y="2529434"/>
                <a:ext cx="1440333" cy="592326"/>
              </a:xfrm>
              <a:prstGeom prst="rightArrow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448287" y="3121760"/>
                <a:ext cx="926407" cy="904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/>
                          <a:sym typeface="Symbol"/>
                        </a:rPr>
                        <m:t></m:t>
                      </m:r>
                      <m:r>
                        <a:rPr lang="en-US" sz="5400" i="1" baseline="-25000" dirty="0" smtClean="0">
                          <a:latin typeface="Cambria Math"/>
                          <a:sym typeface="Symbol"/>
                        </a:rPr>
                        <m:t>𝑐</m:t>
                      </m:r>
                    </m:oMath>
                  </m:oMathPara>
                </a14:m>
                <a:endParaRPr lang="en-US" sz="5400" baseline="-250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287" y="3121760"/>
                <a:ext cx="926407" cy="9042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Box 107"/>
          <p:cNvSpPr txBox="1"/>
          <p:nvPr/>
        </p:nvSpPr>
        <p:spPr>
          <a:xfrm>
            <a:off x="243839" y="1338590"/>
            <a:ext cx="2603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Injective mode:</a:t>
            </a:r>
            <a:endParaRPr lang="en-US" sz="2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243839" y="3726925"/>
            <a:ext cx="2223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Lossy</a:t>
            </a:r>
            <a:r>
              <a:rPr lang="en-US" sz="2800" dirty="0" smtClean="0"/>
              <a:t> mode: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ight Arrow 19"/>
              <p:cNvSpPr/>
              <p:nvPr/>
            </p:nvSpPr>
            <p:spPr>
              <a:xfrm>
                <a:off x="4191324" y="4812220"/>
                <a:ext cx="1440332" cy="62844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0" name="Right Arrow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324" y="4812220"/>
                <a:ext cx="1440332" cy="628449"/>
              </a:xfrm>
              <a:prstGeom prst="rightArrow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036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 Trapdoor Functions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609710" y="1600200"/>
            <a:ext cx="1066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09710" y="4250145"/>
            <a:ext cx="1066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33910" y="1219200"/>
            <a:ext cx="12192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03694" y="1492717"/>
            <a:ext cx="1066800" cy="1752600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33910" y="3945345"/>
            <a:ext cx="12192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91110" y="4897845"/>
            <a:ext cx="533400" cy="457200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0"/>
            <a:endCxn id="8" idx="0"/>
          </p:cNvCxnSpPr>
          <p:nvPr/>
        </p:nvCxnSpPr>
        <p:spPr>
          <a:xfrm flipV="1">
            <a:off x="3143110" y="1492717"/>
            <a:ext cx="3193984" cy="107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4"/>
          </p:cNvCxnSpPr>
          <p:nvPr/>
        </p:nvCxnSpPr>
        <p:spPr>
          <a:xfrm flipV="1">
            <a:off x="3143110" y="3245317"/>
            <a:ext cx="3193984" cy="107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0"/>
            <a:endCxn id="11" idx="0"/>
          </p:cNvCxnSpPr>
          <p:nvPr/>
        </p:nvCxnSpPr>
        <p:spPr>
          <a:xfrm>
            <a:off x="3143110" y="4250145"/>
            <a:ext cx="33147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1" idx="4"/>
          </p:cNvCxnSpPr>
          <p:nvPr/>
        </p:nvCxnSpPr>
        <p:spPr>
          <a:xfrm flipV="1">
            <a:off x="3143110" y="5355045"/>
            <a:ext cx="33147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ight Arrow 21"/>
              <p:cNvSpPr/>
              <p:nvPr/>
            </p:nvSpPr>
            <p:spPr>
              <a:xfrm>
                <a:off x="4168602" y="1740567"/>
                <a:ext cx="1440332" cy="62844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" name="Right Arrow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602" y="1740567"/>
                <a:ext cx="1440332" cy="628449"/>
              </a:xfrm>
              <a:prstGeom prst="rightArrow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ight Arrow 22"/>
              <p:cNvSpPr/>
              <p:nvPr/>
            </p:nvSpPr>
            <p:spPr>
              <a:xfrm flipH="1">
                <a:off x="3849119" y="2529434"/>
                <a:ext cx="1440333" cy="59232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sz="900" dirty="0" smtClean="0"/>
                  <a:t>w/ trapdoor</a:t>
                </a:r>
                <a:endParaRPr lang="en-US" baseline="30000" dirty="0"/>
              </a:p>
            </p:txBody>
          </p:sp>
        </mc:Choice>
        <mc:Fallback xmlns="">
          <p:sp>
            <p:nvSpPr>
              <p:cNvPr id="23" name="Right Arrow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849119" y="2529434"/>
                <a:ext cx="1440333" cy="592326"/>
              </a:xfrm>
              <a:prstGeom prst="rightArrow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448287" y="3121760"/>
                <a:ext cx="926407" cy="904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/>
                          <a:sym typeface="Symbol"/>
                        </a:rPr>
                        <m:t></m:t>
                      </m:r>
                      <m:r>
                        <a:rPr lang="en-US" sz="5400" i="1" baseline="-25000" dirty="0" smtClean="0">
                          <a:latin typeface="Cambria Math"/>
                          <a:sym typeface="Symbol"/>
                        </a:rPr>
                        <m:t>𝑐</m:t>
                      </m:r>
                    </m:oMath>
                  </m:oMathPara>
                </a14:m>
                <a:endParaRPr lang="en-US" sz="5400" baseline="-250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287" y="3121760"/>
                <a:ext cx="926407" cy="9042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Box 107"/>
          <p:cNvSpPr txBox="1"/>
          <p:nvPr/>
        </p:nvSpPr>
        <p:spPr>
          <a:xfrm>
            <a:off x="243839" y="1338590"/>
            <a:ext cx="2603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Injective mode:</a:t>
            </a:r>
            <a:endParaRPr lang="en-US" sz="2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243839" y="3726925"/>
            <a:ext cx="2523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Smooth mode: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ight Arrow 19"/>
              <p:cNvSpPr/>
              <p:nvPr/>
            </p:nvSpPr>
            <p:spPr>
              <a:xfrm>
                <a:off x="4191324" y="4812220"/>
                <a:ext cx="1440332" cy="62844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0" name="Right Arrow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324" y="4812220"/>
                <a:ext cx="1440332" cy="628449"/>
              </a:xfrm>
              <a:prstGeom prst="rightArrow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/>
          <p:cNvSpPr/>
          <p:nvPr/>
        </p:nvSpPr>
        <p:spPr>
          <a:xfrm>
            <a:off x="2840652" y="4669245"/>
            <a:ext cx="656008" cy="795220"/>
          </a:xfrm>
          <a:prstGeom prst="ellipse">
            <a:avLst/>
          </a:prstGeom>
          <a:pattFill prst="ltUpDiag">
            <a:fgClr>
              <a:schemeClr val="accent1">
                <a:lumMod val="50000"/>
              </a:schemeClr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1" idx="0"/>
          </p:cNvCxnSpPr>
          <p:nvPr/>
        </p:nvCxnSpPr>
        <p:spPr>
          <a:xfrm>
            <a:off x="3168656" y="4669245"/>
            <a:ext cx="3289154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143110" y="5355045"/>
            <a:ext cx="3314700" cy="109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206731" y="4897845"/>
            <a:ext cx="462153" cy="457200"/>
          </a:xfrm>
          <a:prstGeom prst="ellipse">
            <a:avLst/>
          </a:prstGeom>
          <a:pattFill prst="ltUpDiag">
            <a:fgClr>
              <a:schemeClr val="accent1">
                <a:lumMod val="50000"/>
              </a:schemeClr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15160" y="4618949"/>
            <a:ext cx="19223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statistically</a:t>
            </a:r>
            <a:br>
              <a:rPr lang="en-US" sz="2800" dirty="0" smtClean="0"/>
            </a:br>
            <a:r>
              <a:rPr lang="en-US" sz="2800" dirty="0" smtClean="0"/>
              <a:t>close</a:t>
            </a:r>
            <a:endParaRPr lang="en-US" sz="2800" dirty="0"/>
          </a:p>
        </p:txBody>
      </p:sp>
      <p:cxnSp>
        <p:nvCxnSpPr>
          <p:cNvPr id="28" name="Straight Arrow Connector 27"/>
          <p:cNvCxnSpPr>
            <a:stCxn id="29" idx="0"/>
            <a:endCxn id="21" idx="2"/>
          </p:cNvCxnSpPr>
          <p:nvPr/>
        </p:nvCxnSpPr>
        <p:spPr>
          <a:xfrm flipV="1">
            <a:off x="1387691" y="5066855"/>
            <a:ext cx="1452961" cy="506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1070" y="5573056"/>
                <a:ext cx="17732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 </m:t>
                    </m:r>
                    <m:r>
                      <a:rPr lang="en-US" i="1" dirty="0" smtClean="0">
                        <a:latin typeface="Cambria Math"/>
                        <a:sym typeface="Symbol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70" y="5573056"/>
                <a:ext cx="1773242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274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8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Smooth Trapdoor Functions </a:t>
            </a:r>
            <a:r>
              <a:rPr lang="en-US" sz="3600" dirty="0" smtClean="0">
                <a:sym typeface="Symbol"/>
              </a:rPr>
              <a:t> </a:t>
            </a:r>
            <a:br>
              <a:rPr lang="en-US" sz="3600" dirty="0" smtClean="0">
                <a:sym typeface="Symbol"/>
              </a:rPr>
            </a:br>
            <a:r>
              <a:rPr lang="en-US" sz="3600" dirty="0" smtClean="0">
                <a:sym typeface="Symbol"/>
              </a:rPr>
              <a:t>				PRIV1-IND Security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2430" y="2758714"/>
                <a:ext cx="129676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𝑓</m:t>
                      </m:r>
                      <m:r>
                        <a:rPr lang="en-US" sz="3200" i="1" baseline="-25000" dirty="0" smtClean="0">
                          <a:latin typeface="Cambria Math"/>
                        </a:rPr>
                        <m:t> 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i="1" dirty="0" smtClean="0">
                          <a:latin typeface="Cambria Math"/>
                        </a:rPr>
                        <m:t>𝑀</m:t>
                      </m:r>
                      <m:r>
                        <a:rPr lang="en-US" sz="32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430" y="2758714"/>
                <a:ext cx="1296765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93360" y="2758714"/>
                <a:ext cx="12486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𝑓</m:t>
                      </m:r>
                      <m:r>
                        <a:rPr lang="en-US" sz="3200" i="1" baseline="-25000" dirty="0" smtClean="0">
                          <a:latin typeface="Cambria Math"/>
                        </a:rPr>
                        <m:t> 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i="1" dirty="0" smtClean="0">
                          <a:latin typeface="Cambria Math"/>
                        </a:rPr>
                        <m:t>𝑁</m:t>
                      </m:r>
                      <m:r>
                        <a:rPr lang="en-US" sz="32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60" y="2758714"/>
                <a:ext cx="1248675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05" y="2758714"/>
            <a:ext cx="2917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injective mode: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12430" y="3881160"/>
                <a:ext cx="129676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𝑓</m:t>
                      </m:r>
                      <m:r>
                        <a:rPr lang="en-US" sz="3200" i="1" baseline="-25000" dirty="0" smtClean="0">
                          <a:latin typeface="Cambria Math"/>
                        </a:rPr>
                        <m:t> 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i="1" dirty="0" smtClean="0">
                          <a:latin typeface="Cambria Math"/>
                        </a:rPr>
                        <m:t>𝑀</m:t>
                      </m:r>
                      <m:r>
                        <a:rPr lang="en-US" sz="32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430" y="3881160"/>
                <a:ext cx="1296765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293360" y="3881160"/>
                <a:ext cx="118776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𝑓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i="1" dirty="0" smtClean="0">
                          <a:latin typeface="Cambria Math"/>
                        </a:rPr>
                        <m:t>𝑁</m:t>
                      </m:r>
                      <m:r>
                        <a:rPr lang="en-US" sz="32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60" y="3881160"/>
                <a:ext cx="1187761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63005" y="3881160"/>
            <a:ext cx="2779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smooth mode: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57955" y="3251839"/>
                <a:ext cx="625684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  <a:sym typeface="Symbol"/>
                        </a:rPr>
                        <m:t></m:t>
                      </m:r>
                      <m:r>
                        <a:rPr lang="en-US" sz="3200" i="1" baseline="-25000" dirty="0" smtClean="0">
                          <a:latin typeface="Cambria Math"/>
                          <a:sym typeface="Symbol"/>
                        </a:rPr>
                        <m:t>𝑐</m:t>
                      </m:r>
                    </m:oMath>
                  </m:oMathPara>
                </a14:m>
                <a:endParaRPr lang="en-US" sz="3200" baseline="-25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955" y="3251839"/>
                <a:ext cx="625684" cy="57342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82975" y="3228275"/>
                <a:ext cx="625684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  <a:sym typeface="Symbol"/>
                        </a:rPr>
                        <m:t></m:t>
                      </m:r>
                      <m:r>
                        <a:rPr lang="en-US" sz="3200" i="1" baseline="-25000" dirty="0" smtClean="0">
                          <a:latin typeface="Cambria Math"/>
                          <a:sym typeface="Symbol"/>
                        </a:rPr>
                        <m:t>𝑐</m:t>
                      </m:r>
                    </m:oMath>
                  </m:oMathPara>
                </a14:m>
                <a:endParaRPr lang="en-US" sz="3200" baseline="-25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975" y="3228275"/>
                <a:ext cx="625684" cy="57342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stCxn id="43" idx="2"/>
            <a:endCxn id="3" idx="0"/>
          </p:cNvCxnSpPr>
          <p:nvPr/>
        </p:nvCxnSpPr>
        <p:spPr>
          <a:xfrm>
            <a:off x="4006315" y="2536779"/>
            <a:ext cx="154498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096450" y="2167447"/>
                <a:ext cx="1819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450" y="2167447"/>
                <a:ext cx="1819729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302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>
            <a:stCxn id="47" idx="2"/>
            <a:endCxn id="26" idx="0"/>
          </p:cNvCxnSpPr>
          <p:nvPr/>
        </p:nvCxnSpPr>
        <p:spPr>
          <a:xfrm>
            <a:off x="6767080" y="2522267"/>
            <a:ext cx="150618" cy="236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857215" y="2152935"/>
                <a:ext cx="1819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215" y="2152935"/>
                <a:ext cx="1819729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302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86480" y="3881160"/>
                <a:ext cx="4860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  <a:sym typeface="Symbol"/>
                        </a:rPr>
                        <m:t></m:t>
                      </m:r>
                    </m:oMath>
                  </m:oMathPara>
                </a14:m>
                <a:endParaRPr lang="en-US" sz="3200" baseline="-25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480" y="3881160"/>
                <a:ext cx="486030" cy="57342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4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PRIV1-IND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34635" y="2891330"/>
                <a:ext cx="2303672" cy="576074"/>
              </a:xfrm>
            </p:spPr>
            <p:txBody>
              <a:bodyPr/>
              <a:lstStyle/>
              <a:p>
                <a:pPr marL="3657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sym typeface="Symbol"/>
                        </a:rPr>
                        <m:t>𝑓</m:t>
                      </m:r>
                      <m:r>
                        <a:rPr lang="en-US" i="1" dirty="0">
                          <a:latin typeface="Cambria Math"/>
                          <a:ea typeface="Cambria Math"/>
                          <a:sym typeface="Symbol"/>
                        </a:rPr>
                        <m:t>∘</m:t>
                      </m:r>
                      <m:r>
                        <a:rPr lang="en-US" i="1" dirty="0" smtClean="0">
                          <a:latin typeface="Cambria Math"/>
                          <a:sym typeface="Symbol"/>
                        </a:rPr>
                        <m:t>𝜋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34635" y="2891330"/>
                <a:ext cx="2303672" cy="576074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71220" y="2048580"/>
            <a:ext cx="3006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Lossy</a:t>
            </a:r>
            <a:r>
              <a:rPr lang="en-US" sz="2000" dirty="0" smtClean="0"/>
              <a:t> Trapdoor Function</a:t>
            </a:r>
            <a:endParaRPr lang="en-US" sz="20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418380" y="2048580"/>
            <a:ext cx="4076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Pairwise-independent permutation</a:t>
            </a:r>
            <a:endParaRPr lang="en-US" sz="2000" dirty="0" smtClean="0">
              <a:sym typeface="Symbol"/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5032860" y="2448690"/>
            <a:ext cx="1423899" cy="634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2674356" y="2448690"/>
            <a:ext cx="1503136" cy="52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5400000" flipV="1">
            <a:off x="4432851" y="3049646"/>
            <a:ext cx="307241" cy="9123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76736" y="3736240"/>
            <a:ext cx="321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Smooth Trapdoor Function</a:t>
            </a:r>
            <a:endParaRPr lang="en-US" sz="2000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43839" y="6482252"/>
            <a:ext cx="4062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Boldyreva</a:t>
            </a:r>
            <a:r>
              <a:rPr lang="en-US" dirty="0" smtClean="0"/>
              <a:t>, Fehr, O’Neill CRYPTO’08]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4368" y="4695306"/>
            <a:ext cx="5064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Deterministic Public-Key Encryption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797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PRIV1-IND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34635" y="2891330"/>
                <a:ext cx="2303672" cy="576074"/>
              </a:xfrm>
            </p:spPr>
            <p:txBody>
              <a:bodyPr/>
              <a:lstStyle/>
              <a:p>
                <a:pPr marL="3657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sym typeface="Symbol"/>
                        </a:rPr>
                        <m:t>𝑓</m:t>
                      </m:r>
                      <m:r>
                        <a:rPr lang="en-US" i="1" dirty="0">
                          <a:latin typeface="Cambria Math"/>
                          <a:ea typeface="Cambria Math"/>
                          <a:sym typeface="Symbol"/>
                        </a:rPr>
                        <m:t>∘</m:t>
                      </m:r>
                      <m:r>
                        <a:rPr lang="en-US" i="1" dirty="0" smtClean="0">
                          <a:latin typeface="Cambria Math"/>
                          <a:sym typeface="Symbol"/>
                        </a:rPr>
                        <m:t>𝜋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34635" y="2891330"/>
                <a:ext cx="2303672" cy="576074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71220" y="2048580"/>
            <a:ext cx="3006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Lossy</a:t>
            </a:r>
            <a:r>
              <a:rPr lang="en-US" sz="2000" dirty="0" smtClean="0"/>
              <a:t> Trapdoor Function</a:t>
            </a:r>
            <a:endParaRPr lang="en-US" sz="20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418380" y="2048580"/>
            <a:ext cx="4076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Pairwise-independent permutation</a:t>
            </a:r>
            <a:endParaRPr lang="en-US" sz="2000" dirty="0" smtClean="0">
              <a:sym typeface="Symbol"/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5032860" y="2448690"/>
            <a:ext cx="1423899" cy="634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2674356" y="2448690"/>
            <a:ext cx="1503136" cy="52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5400000" flipV="1">
            <a:off x="4432851" y="3049646"/>
            <a:ext cx="307241" cy="9123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76736" y="3736240"/>
            <a:ext cx="321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Smooth Trapdoor Function</a:t>
            </a:r>
            <a:endParaRPr lang="en-US" sz="2000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43839" y="6482252"/>
            <a:ext cx="4062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Boldyreva</a:t>
            </a:r>
            <a:r>
              <a:rPr lang="en-US" dirty="0" smtClean="0"/>
              <a:t>, Fehr, O’Neill CRYPTO’08]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4368" y="4695306"/>
            <a:ext cx="5064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Deterministic Public-Key Encryption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10101" y="4685781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trike="sngStrike" dirty="0" smtClean="0"/>
              <a:t>Incremental</a:t>
            </a:r>
            <a:endParaRPr lang="en-US" sz="2400" strike="sngStrike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18380" y="2448690"/>
            <a:ext cx="4076757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2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76600"/>
            <a:ext cx="8534400" cy="1219200"/>
          </a:xfrm>
        </p:spPr>
        <p:txBody>
          <a:bodyPr/>
          <a:lstStyle/>
          <a:p>
            <a:pPr marL="36576" indent="0" algn="r">
              <a:buNone/>
            </a:pPr>
            <a:r>
              <a:rPr lang="en-US" dirty="0" smtClean="0"/>
              <a:t>Incremental Deterministic Public-Key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</a:t>
            </a:r>
            <a:r>
              <a:rPr lang="en-US" dirty="0" err="1" smtClean="0"/>
              <a:t>Lossy</a:t>
            </a:r>
            <a:r>
              <a:rPr lang="en-US" dirty="0" smtClean="0"/>
              <a:t> TDF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39" y="6482252"/>
            <a:ext cx="8584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[Freeman, </a:t>
            </a:r>
            <a:r>
              <a:rPr lang="en-US" dirty="0" err="1" smtClean="0"/>
              <a:t>Goldreich</a:t>
            </a:r>
            <a:r>
              <a:rPr lang="en-US" dirty="0" smtClean="0"/>
              <a:t>, </a:t>
            </a:r>
            <a:r>
              <a:rPr lang="en-US" dirty="0" err="1" smtClean="0"/>
              <a:t>Kiltz</a:t>
            </a:r>
            <a:r>
              <a:rPr lang="en-US" dirty="0" smtClean="0"/>
              <a:t>, Rosen, Segev PKC’10] [</a:t>
            </a:r>
            <a:r>
              <a:rPr lang="en-US" dirty="0" err="1" smtClean="0"/>
              <a:t>Brakerski</a:t>
            </a:r>
            <a:r>
              <a:rPr lang="en-US" dirty="0" smtClean="0"/>
              <a:t>, </a:t>
            </a:r>
            <a:r>
              <a:rPr lang="en-US" dirty="0" err="1" smtClean="0"/>
              <a:t>Segev</a:t>
            </a:r>
            <a:r>
              <a:rPr lang="en-US" dirty="0" smtClean="0"/>
              <a:t> CRYPTO’11]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65"/>
              <p:cNvSpPr txBox="1">
                <a:spLocks noChangeArrowheads="1"/>
              </p:cNvSpPr>
              <p:nvPr/>
            </p:nvSpPr>
            <p:spPr bwMode="auto">
              <a:xfrm>
                <a:off x="2366756" y="3908971"/>
                <a:ext cx="6199364" cy="54006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Given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output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acc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𝔾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 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6756" y="3908971"/>
                <a:ext cx="6199364" cy="540060"/>
              </a:xfrm>
              <a:prstGeom prst="rect">
                <a:avLst/>
              </a:prstGeom>
              <a:blipFill rotWithShape="1">
                <a:blip r:embed="rId3"/>
                <a:stretch>
                  <a:fillRect t="-1099" b="-15385"/>
                </a:stretch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5"/>
              <p:cNvSpPr txBox="1">
                <a:spLocks noChangeArrowheads="1"/>
              </p:cNvSpPr>
              <p:nvPr/>
            </p:nvSpPr>
            <p:spPr bwMode="auto">
              <a:xfrm>
                <a:off x="2362426" y="5064016"/>
                <a:ext cx="6203694" cy="107969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Given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𝔾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compute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acc>
                      </m:sup>
                    </m:sSup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𝔾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 smtClean="0">
                  <a:solidFill>
                    <a:schemeClr val="tx1"/>
                  </a:solidFill>
                  <a:latin typeface="Comic Sans MS" pitchFamily="66" charset="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Output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 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2426" y="5064016"/>
                <a:ext cx="6203694" cy="1079696"/>
              </a:xfrm>
              <a:prstGeom prst="rect">
                <a:avLst/>
              </a:prstGeom>
              <a:blipFill rotWithShape="1">
                <a:blip r:embed="rId4"/>
                <a:stretch>
                  <a:fillRect l="-98"/>
                </a:stretch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5"/>
              <p:cNvSpPr txBox="1">
                <a:spLocks noChangeArrowheads="1"/>
              </p:cNvSpPr>
              <p:nvPr/>
            </p:nvSpPr>
            <p:spPr bwMode="auto">
              <a:xfrm>
                <a:off x="2366756" y="2303463"/>
                <a:ext cx="6199364" cy="99052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Sample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←</m:t>
                    </m:r>
                    <m:sSubSup>
                      <m:sSubSupPr>
                        <m:ctrlPr>
                          <a:rPr lang="en-US" sz="2400" i="1" kern="0">
                            <a:solidFill>
                              <a:schemeClr val="tx1"/>
                            </a:solidFill>
                            <a:latin typeface="Cambria Math"/>
                            <a:cs typeface="Arial"/>
                          </a:rPr>
                        </m:ctrlPr>
                      </m:sSubSupPr>
                      <m:e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cs typeface="Arial"/>
                          </a:rPr>
                          <m:t>ℤ</m:t>
                        </m:r>
                      </m:e>
                      <m:sub>
                        <m:r>
                          <a:rPr lang="en-US" sz="2400" i="1" kern="0">
                            <a:solidFill>
                              <a:schemeClr val="tx1"/>
                            </a:solidFill>
                            <a:latin typeface="Cambria Math"/>
                            <a:cs typeface="Arial"/>
                          </a:rPr>
                          <m:t>𝑝</m:t>
                        </m:r>
                      </m:sub>
                      <m:sup>
                        <m:r>
                          <a:rPr lang="en-US" sz="2400" i="1" kern="0">
                            <a:solidFill>
                              <a:schemeClr val="tx1"/>
                            </a:solidFill>
                            <a:latin typeface="Cambria Math"/>
                            <a:cs typeface="Arial"/>
                          </a:rPr>
                          <m:t>𝑛</m:t>
                        </m:r>
                        <m:r>
                          <a:rPr lang="en-US" sz="2400" i="1" kern="0">
                            <a:solidFill>
                              <a:schemeClr val="tx1"/>
                            </a:solidFill>
                            <a:latin typeface="Cambria Math"/>
                            <a:cs typeface="Arial"/>
                          </a:rPr>
                          <m:t>×</m:t>
                        </m:r>
                        <m:r>
                          <a:rPr lang="en-US" sz="2400" i="1" kern="0">
                            <a:solidFill>
                              <a:schemeClr val="tx1"/>
                            </a:solidFill>
                            <a:latin typeface="Cambria Math"/>
                            <a:cs typeface="Arial"/>
                          </a:rPr>
                          <m:t>𝑛</m:t>
                        </m:r>
                      </m:sup>
                    </m:sSubSup>
                  </m:oMath>
                </a14:m>
                <a:endParaRPr lang="en-US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Output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𝑠𝑘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and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𝑝𝑘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𝔾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i="1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 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6756" y="2303463"/>
                <a:ext cx="6199364" cy="990522"/>
              </a:xfrm>
              <a:prstGeom prst="rect">
                <a:avLst/>
              </a:prstGeom>
              <a:blipFill rotWithShape="1">
                <a:blip r:embed="rId5"/>
                <a:stretch>
                  <a:fillRect t="-4268" b="-7317"/>
                </a:stretch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loud Callout 8"/>
              <p:cNvSpPr/>
              <p:nvPr/>
            </p:nvSpPr>
            <p:spPr bwMode="auto">
              <a:xfrm>
                <a:off x="5681427" y="1848936"/>
                <a:ext cx="3427061" cy="762502"/>
              </a:xfrm>
              <a:prstGeom prst="cloudCallout">
                <a:avLst>
                  <a:gd name="adj1" fmla="val -16441"/>
                  <a:gd name="adj2" fmla="val 77866"/>
                </a:avLst>
              </a:prstGeom>
              <a:solidFill>
                <a:schemeClr val="bg2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𝐴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sup>
                          </m:sSup>
                        </m:e>
                      </m:d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9" name="Cloud Callou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81427" y="1848936"/>
                <a:ext cx="3427061" cy="762502"/>
              </a:xfrm>
              <a:prstGeom prst="cloudCallout">
                <a:avLst>
                  <a:gd name="adj1" fmla="val -16441"/>
                  <a:gd name="adj2" fmla="val 77866"/>
                </a:avLst>
              </a:prstGeom>
              <a:blipFill rotWithShape="1">
                <a:blip r:embed="rId6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4673" y="2567891"/>
            <a:ext cx="2257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Key generation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42135" y="3948168"/>
            <a:ext cx="1640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Encryption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626105" y="5373032"/>
            <a:ext cx="1657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Decryption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5738" y="1445853"/>
                <a:ext cx="503798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𝔾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- group of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order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generated by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𝑔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Comic Sans MS" pitchFamily="66" charset="0"/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38" y="1445853"/>
                <a:ext cx="5037982" cy="830997"/>
              </a:xfrm>
              <a:prstGeom prst="rect">
                <a:avLst/>
              </a:prstGeom>
              <a:blipFill rotWithShape="1">
                <a:blip r:embed="rId7"/>
                <a:stretch>
                  <a:fillRect l="-363"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230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9" grpId="1" animBg="1"/>
      <p:bldP spid="10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</a:t>
            </a:r>
            <a:r>
              <a:rPr lang="en-US" dirty="0"/>
              <a:t>A</a:t>
            </a:r>
            <a:r>
              <a:rPr lang="en-US" dirty="0" smtClean="0"/>
              <a:t>rgument: </a:t>
            </a:r>
            <a:r>
              <a:rPr lang="en-US" dirty="0" err="1" smtClean="0"/>
              <a:t>Lossy</a:t>
            </a:r>
            <a:r>
              <a:rPr lang="en-US" dirty="0" smtClean="0"/>
              <a:t> TDF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109415" y="3065329"/>
                <a:ext cx="1944828" cy="5861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sup>
                      </m:sSup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≈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</m:sup>
                      </m:sSup>
                    </m:oMath>
                  </m:oMathPara>
                </a14:m>
                <a:endParaRPr lang="en-US" sz="3200" baseline="30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415" y="3065329"/>
                <a:ext cx="1944828" cy="5861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9" idx="2"/>
          </p:cNvCxnSpPr>
          <p:nvPr/>
        </p:nvCxnSpPr>
        <p:spPr>
          <a:xfrm>
            <a:off x="2857963" y="2621509"/>
            <a:ext cx="677102" cy="538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337628" y="2159844"/>
                <a:ext cx="10406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rank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628" y="2159844"/>
                <a:ext cx="104067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8772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12" idx="2"/>
          </p:cNvCxnSpPr>
          <p:nvPr/>
        </p:nvCxnSpPr>
        <p:spPr>
          <a:xfrm flipH="1">
            <a:off x="4879241" y="2621509"/>
            <a:ext cx="695337" cy="443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54243" y="2159844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 1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377329" y="4235505"/>
                <a:ext cx="3078600" cy="636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  <m:acc>
                          <m:accPr>
                            <m:chr m:val="⃗"/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sz="3200" dirty="0" smtClean="0"/>
                  <a:t> — injective</a:t>
                </a:r>
                <a:endParaRPr lang="en-US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329" y="4235505"/>
                <a:ext cx="3078600" cy="636328"/>
              </a:xfrm>
              <a:prstGeom prst="rect">
                <a:avLst/>
              </a:prstGeom>
              <a:blipFill rotWithShape="1">
                <a:blip r:embed="rId5"/>
                <a:stretch>
                  <a:fillRect t="-4808" r="-4356" b="-3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879240" y="4237829"/>
                <a:ext cx="3319050" cy="636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  <m:acc>
                          <m:accPr>
                            <m:chr m:val="⃗"/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sz="3200" dirty="0" smtClean="0"/>
                  <a:t> —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log</m:t>
                    </m:r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3200" dirty="0" smtClean="0"/>
                  <a:t> bits </a:t>
                </a:r>
                <a:endParaRPr lang="en-US" sz="3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240" y="4237829"/>
                <a:ext cx="3319050" cy="636328"/>
              </a:xfrm>
              <a:prstGeom prst="rect">
                <a:avLst/>
              </a:prstGeom>
              <a:blipFill rotWithShape="1">
                <a:blip r:embed="rId6"/>
                <a:stretch>
                  <a:fillRect t="-4762" r="-3670" b="-2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07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Incremental Smooth TDF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109415" y="3065329"/>
                <a:ext cx="1944828" cy="5861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sup>
                      </m:sSup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≈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</m:sup>
                      </m:sSup>
                    </m:oMath>
                  </m:oMathPara>
                </a14:m>
                <a:endParaRPr lang="en-US" sz="3200" baseline="30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415" y="3065329"/>
                <a:ext cx="1944828" cy="5861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6" idx="2"/>
          </p:cNvCxnSpPr>
          <p:nvPr/>
        </p:nvCxnSpPr>
        <p:spPr>
          <a:xfrm>
            <a:off x="2892428" y="2849563"/>
            <a:ext cx="642637" cy="310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337628" y="2018566"/>
                <a:ext cx="110959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rank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𝑛</m:t>
                    </m:r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sparse</a:t>
                </a:r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628" y="2018566"/>
                <a:ext cx="1109599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8242" t="-5147" r="-8242" b="-1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8" idx="2"/>
          </p:cNvCxnSpPr>
          <p:nvPr/>
        </p:nvCxnSpPr>
        <p:spPr>
          <a:xfrm flipH="1">
            <a:off x="4879240" y="2849563"/>
            <a:ext cx="729803" cy="310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54243" y="2018566"/>
            <a:ext cx="11095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 </a:t>
            </a:r>
            <a:r>
              <a:rPr lang="en-US" sz="2400" i="1" dirty="0" smtClean="0"/>
              <a:t>ℓ</a:t>
            </a:r>
          </a:p>
          <a:p>
            <a:r>
              <a:rPr lang="en-US" sz="2400" dirty="0" smtClean="0"/>
              <a:t>sparse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75747" y="4235505"/>
                <a:ext cx="3078600" cy="636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  <m:acc>
                          <m:accPr>
                            <m:chr m:val="⃗"/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sz="3200" dirty="0" smtClean="0"/>
                  <a:t> — injective</a:t>
                </a:r>
                <a:endParaRPr lang="en-US" sz="3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747" y="4235505"/>
                <a:ext cx="3078600" cy="636328"/>
              </a:xfrm>
              <a:prstGeom prst="rect">
                <a:avLst/>
              </a:prstGeom>
              <a:blipFill rotWithShape="1">
                <a:blip r:embed="rId4"/>
                <a:stretch>
                  <a:fillRect t="-4808" r="-4554" b="-3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277658" y="4237829"/>
                <a:ext cx="4828566" cy="16212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en-US" sz="3200" dirty="0" smtClean="0"/>
                  <a:t> has min-entropy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3200" i="1" dirty="0" smtClean="0"/>
                  <a:t>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  <m:acc>
                          <m:accPr>
                            <m:chr m:val="⃗"/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sz="3200" dirty="0" smtClean="0"/>
                  <a:t> statistically close to </a:t>
                </a:r>
                <a:br>
                  <a:rPr lang="en-US" sz="3200" dirty="0" smtClean="0"/>
                </a:br>
                <a:r>
                  <a:rPr lang="en-US" sz="3200" dirty="0" smtClean="0"/>
                  <a:t>the uniform over its range</a:t>
                </a:r>
                <a:endParaRPr lang="en-US" sz="3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658" y="4237829"/>
                <a:ext cx="4828566" cy="1621213"/>
              </a:xfrm>
              <a:prstGeom prst="rect">
                <a:avLst/>
              </a:prstGeom>
              <a:blipFill rotWithShape="1">
                <a:blip r:embed="rId5"/>
                <a:stretch>
                  <a:fillRect l="-3283" t="-4887" r="-2146" b="-1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9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Incremental Smooth TDF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294366"/>
              </p:ext>
            </p:extLst>
          </p:nvPr>
        </p:nvGraphicFramePr>
        <p:xfrm>
          <a:off x="1764168" y="1700775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7969221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2432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7969221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695" b="-8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1695" b="-7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1695" b="-608475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8101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32510"/>
              </p:ext>
            </p:extLst>
          </p:nvPr>
        </p:nvGraphicFramePr>
        <p:xfrm>
          <a:off x="7469444" y="17007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96693" y="1876874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/>
              </a:rPr>
              <a:t></a:t>
            </a:r>
            <a:endParaRPr lang="en-US" sz="36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34535"/>
              </p:ext>
            </p:extLst>
          </p:nvPr>
        </p:nvGraphicFramePr>
        <p:xfrm>
          <a:off x="1747099" y="2872127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69273"/>
              </p:ext>
            </p:extLst>
          </p:nvPr>
        </p:nvGraphicFramePr>
        <p:xfrm>
          <a:off x="1747099" y="4043480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000099"/>
              </p:ext>
            </p:extLst>
          </p:nvPr>
        </p:nvGraphicFramePr>
        <p:xfrm>
          <a:off x="7469444" y="285292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853743"/>
              </p:ext>
            </p:extLst>
          </p:nvPr>
        </p:nvGraphicFramePr>
        <p:xfrm>
          <a:off x="7469444" y="40050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09626" y="5925325"/>
            <a:ext cx="7372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Sample-then-extract + Leftover Hash Lemma</a:t>
            </a:r>
            <a:endParaRPr lang="en-US" sz="2800" dirty="0"/>
          </a:p>
        </p:txBody>
      </p:sp>
      <p:sp>
        <p:nvSpPr>
          <p:cNvPr id="27" name="Right Brace 26"/>
          <p:cNvSpPr/>
          <p:nvPr/>
        </p:nvSpPr>
        <p:spPr>
          <a:xfrm>
            <a:off x="7990045" y="1662370"/>
            <a:ext cx="192025" cy="1113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52153" y="2034576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ℓ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153" y="2034576"/>
                <a:ext cx="36901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708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24" grpId="0"/>
      <p:bldP spid="25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Incremental Smooth TDF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019930"/>
              </p:ext>
            </p:extLst>
          </p:nvPr>
        </p:nvGraphicFramePr>
        <p:xfrm>
          <a:off x="1764168" y="1700775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6419194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2432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6419194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695" b="-8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01695" b="-7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201695" b="-608475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8101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253255"/>
              </p:ext>
            </p:extLst>
          </p:nvPr>
        </p:nvGraphicFramePr>
        <p:xfrm>
          <a:off x="7469444" y="17007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96693" y="1876874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/>
              </a:rPr>
              <a:t></a:t>
            </a:r>
            <a:endParaRPr lang="en-US" sz="36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517979"/>
              </p:ext>
            </p:extLst>
          </p:nvPr>
        </p:nvGraphicFramePr>
        <p:xfrm>
          <a:off x="1747099" y="2872127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22647"/>
              </p:ext>
            </p:extLst>
          </p:nvPr>
        </p:nvGraphicFramePr>
        <p:xfrm>
          <a:off x="1747099" y="4043480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891564"/>
              </p:ext>
            </p:extLst>
          </p:nvPr>
        </p:nvGraphicFramePr>
        <p:xfrm>
          <a:off x="7469444" y="285292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546764"/>
              </p:ext>
            </p:extLst>
          </p:nvPr>
        </p:nvGraphicFramePr>
        <p:xfrm>
          <a:off x="7469444" y="40050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745433" y="1700775"/>
            <a:ext cx="3671477" cy="345645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97395" y="1709744"/>
            <a:ext cx="2419515" cy="227206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07152" y="1709744"/>
            <a:ext cx="1209758" cy="113603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745433" y="2883971"/>
            <a:ext cx="2419515" cy="227206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45432" y="4023585"/>
            <a:ext cx="1209758" cy="113603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44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Incremental Smooth TDF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9848"/>
              </p:ext>
            </p:extLst>
          </p:nvPr>
        </p:nvGraphicFramePr>
        <p:xfrm>
          <a:off x="1764168" y="1700775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0680225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2432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0680225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695" b="-8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01695" b="-7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201695" b="-608475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8101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62968"/>
              </p:ext>
            </p:extLst>
          </p:nvPr>
        </p:nvGraphicFramePr>
        <p:xfrm>
          <a:off x="7469444" y="17007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96693" y="1876874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/>
              </a:rPr>
              <a:t></a:t>
            </a:r>
            <a:endParaRPr lang="en-US" sz="36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027450"/>
              </p:ext>
            </p:extLst>
          </p:nvPr>
        </p:nvGraphicFramePr>
        <p:xfrm>
          <a:off x="7469444" y="285292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847534"/>
              </p:ext>
            </p:extLst>
          </p:nvPr>
        </p:nvGraphicFramePr>
        <p:xfrm>
          <a:off x="7469444" y="40050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194572"/>
              </p:ext>
            </p:extLst>
          </p:nvPr>
        </p:nvGraphicFramePr>
        <p:xfrm>
          <a:off x="1749031" y="2873898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630432"/>
              </p:ext>
            </p:extLst>
          </p:nvPr>
        </p:nvGraphicFramePr>
        <p:xfrm>
          <a:off x="1746649" y="4038857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53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Smooth </a:t>
            </a:r>
            <a:r>
              <a:rPr lang="en-US" dirty="0" err="1" smtClean="0"/>
              <a:t>vs</a:t>
            </a:r>
            <a:r>
              <a:rPr lang="en-US" dirty="0" smtClean="0"/>
              <a:t> Injective Mode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681729"/>
              </p:ext>
            </p:extLst>
          </p:nvPr>
        </p:nvGraphicFramePr>
        <p:xfrm>
          <a:off x="804043" y="2118432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96477"/>
              </p:ext>
            </p:extLst>
          </p:nvPr>
        </p:nvGraphicFramePr>
        <p:xfrm>
          <a:off x="788906" y="3291555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89617"/>
              </p:ext>
            </p:extLst>
          </p:nvPr>
        </p:nvGraphicFramePr>
        <p:xfrm>
          <a:off x="786524" y="4456514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511956"/>
              </p:ext>
            </p:extLst>
          </p:nvPr>
        </p:nvGraphicFramePr>
        <p:xfrm>
          <a:off x="5280809" y="2144318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962519"/>
              </p:ext>
            </p:extLst>
          </p:nvPr>
        </p:nvGraphicFramePr>
        <p:xfrm>
          <a:off x="5265672" y="3317441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442290"/>
              </p:ext>
            </p:extLst>
          </p:nvPr>
        </p:nvGraphicFramePr>
        <p:xfrm>
          <a:off x="5263290" y="4482400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67418" y="3379716"/>
                <a:ext cx="926407" cy="904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/>
                          <a:sym typeface="Symbol"/>
                        </a:rPr>
                        <m:t></m:t>
                      </m:r>
                      <m:r>
                        <a:rPr lang="en-US" sz="5400" i="1" baseline="-25000" dirty="0" smtClean="0">
                          <a:latin typeface="Cambria Math"/>
                          <a:sym typeface="Symbol"/>
                        </a:rPr>
                        <m:t>𝑐</m:t>
                      </m:r>
                    </m:oMath>
                  </m:oMathPara>
                </a14:m>
                <a:endParaRPr lang="en-US" sz="5400" baseline="-25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418" y="3379716"/>
                <a:ext cx="926407" cy="904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83650" y="1525889"/>
                <a:ext cx="1308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rank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</a:rPr>
                      <m:t>ℓ</m:t>
                    </m:r>
                  </m:oMath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50" y="1525889"/>
                <a:ext cx="1308371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12093" t="-1354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530655" y="1545483"/>
            <a:ext cx="1619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full rank</a:t>
            </a:r>
            <a:endParaRPr lang="en-US" sz="3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9641" y="5320370"/>
                <a:ext cx="74340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dirty="0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41" y="5320370"/>
                <a:ext cx="743409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36724" y="5320370"/>
                <a:ext cx="69602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dirty="0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724" y="5320370"/>
                <a:ext cx="696024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3259868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59868"/>
                <a:ext cx="79323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299" y="3629200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" y="3629200"/>
                <a:ext cx="79323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80" y="3988376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" y="3988376"/>
                <a:ext cx="79323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119" y="4435282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" y="4435282"/>
                <a:ext cx="79855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418" y="4804614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8" y="4804614"/>
                <a:ext cx="79855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299" y="5163790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" y="5163790"/>
                <a:ext cx="798552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1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Incrementality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384054"/>
              </p:ext>
            </p:extLst>
          </p:nvPr>
        </p:nvGraphicFramePr>
        <p:xfrm>
          <a:off x="1764168" y="1700775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1125095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2432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23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0680225"/>
                  </p:ext>
                </p:extLst>
              </p:nvPr>
            </p:nvGraphicFramePr>
            <p:xfrm>
              <a:off x="6487983" y="1700775"/>
              <a:ext cx="405386" cy="32666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05386"/>
                  </a:tblGrid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695" b="-8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01695" b="-708475"/>
                          </a:stretch>
                        </a:blipFill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201695" b="-608475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8101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17295"/>
              </p:ext>
            </p:extLst>
          </p:nvPr>
        </p:nvGraphicFramePr>
        <p:xfrm>
          <a:off x="7469444" y="17007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96693" y="1876874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/>
              </a:rPr>
              <a:t></a:t>
            </a:r>
            <a:endParaRPr lang="en-US" sz="36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927912"/>
              </p:ext>
            </p:extLst>
          </p:nvPr>
        </p:nvGraphicFramePr>
        <p:xfrm>
          <a:off x="7469444" y="285292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93321"/>
              </p:ext>
            </p:extLst>
          </p:nvPr>
        </p:nvGraphicFramePr>
        <p:xfrm>
          <a:off x="7469444" y="4005075"/>
          <a:ext cx="405386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62652"/>
              </p:ext>
            </p:extLst>
          </p:nvPr>
        </p:nvGraphicFramePr>
        <p:xfrm>
          <a:off x="1749031" y="2873898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173488"/>
              </p:ext>
            </p:extLst>
          </p:nvPr>
        </p:nvGraphicFramePr>
        <p:xfrm>
          <a:off x="1746649" y="4038857"/>
          <a:ext cx="3648474" cy="10972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  <a:gridCol w="405386"/>
              </a:tblGrid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25" y="2852925"/>
                <a:ext cx="79323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3222257"/>
                <a:ext cx="7932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13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705" y="3581433"/>
                <a:ext cx="7932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44" y="4028339"/>
                <a:ext cx="79855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943" y="4397671"/>
                <a:ext cx="79855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sym typeface="Symbol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24" y="4756847"/>
                <a:ext cx="79855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492249" y="2057400"/>
            <a:ext cx="413375" cy="3730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762440" y="2060579"/>
            <a:ext cx="3242041" cy="369891"/>
            <a:chOff x="830694" y="5294622"/>
            <a:chExt cx="3242041" cy="369891"/>
          </a:xfrm>
        </p:grpSpPr>
        <p:sp>
          <p:nvSpPr>
            <p:cNvPr id="20" name="Rectangle 19"/>
            <p:cNvSpPr/>
            <p:nvPr/>
          </p:nvSpPr>
          <p:spPr>
            <a:xfrm>
              <a:off x="830694" y="5294622"/>
              <a:ext cx="409853" cy="369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40547" y="5294622"/>
              <a:ext cx="409853" cy="369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446524" y="5294622"/>
              <a:ext cx="409853" cy="369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253029" y="5294622"/>
              <a:ext cx="409853" cy="369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662882" y="5294622"/>
              <a:ext cx="409853" cy="369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465089" y="1694825"/>
            <a:ext cx="409853" cy="3030805"/>
            <a:chOff x="7465089" y="1694825"/>
            <a:chExt cx="409853" cy="3030805"/>
          </a:xfrm>
        </p:grpSpPr>
        <p:sp>
          <p:nvSpPr>
            <p:cNvPr id="34" name="Rectangle 33"/>
            <p:cNvSpPr/>
            <p:nvPr/>
          </p:nvSpPr>
          <p:spPr>
            <a:xfrm>
              <a:off x="7467005" y="1694825"/>
              <a:ext cx="405879" cy="365088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68920" y="2057400"/>
              <a:ext cx="398939" cy="369277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65089" y="3993163"/>
              <a:ext cx="409853" cy="369891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467005" y="4355739"/>
              <a:ext cx="405880" cy="369891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468921" y="3211542"/>
              <a:ext cx="403964" cy="375720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1789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0515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dirty="0" smtClean="0"/>
              <a:t>Incremental Deterministic Encryption:</a:t>
            </a:r>
          </a:p>
          <a:p>
            <a:r>
              <a:rPr lang="en-US" dirty="0" smtClean="0"/>
              <a:t>Stronger security: PRIV-IND (multiple messages)</a:t>
            </a:r>
          </a:p>
          <a:p>
            <a:r>
              <a:rPr lang="en-US" dirty="0" smtClean="0"/>
              <a:t>Length-preserving in the standard model</a:t>
            </a:r>
          </a:p>
          <a:p>
            <a:endParaRPr lang="en-US" dirty="0" smtClean="0"/>
          </a:p>
          <a:p>
            <a:pPr marL="36576" indent="0">
              <a:buNone/>
            </a:pPr>
            <a:r>
              <a:rPr lang="en-US" dirty="0" smtClean="0"/>
              <a:t>Deterministic Encryption:</a:t>
            </a:r>
          </a:p>
          <a:p>
            <a:r>
              <a:rPr lang="en-US" dirty="0" smtClean="0"/>
              <a:t>Relaxing the definition to allow dependency on the public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76600"/>
            <a:ext cx="8534400" cy="1219200"/>
          </a:xfrm>
        </p:spPr>
        <p:txBody>
          <a:bodyPr/>
          <a:lstStyle/>
          <a:p>
            <a:pPr marL="36576" indent="0" algn="r">
              <a:buNone/>
            </a:pPr>
            <a:r>
              <a:rPr lang="en-US" dirty="0" smtClean="0"/>
              <a:t>Deterministic Public-Key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800" dirty="0"/>
                  <a:t>-source </a:t>
                </a:r>
                <a:r>
                  <a:rPr lang="en-US" sz="2800" dirty="0" smtClean="0"/>
                  <a:t>adversary</a:t>
                </a:r>
                <a:endParaRPr lang="en-US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74940" y="2032713"/>
                <a:ext cx="11430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940" y="2032713"/>
                <a:ext cx="1143000" cy="4572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762555" y="2032713"/>
                <a:ext cx="11430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555" y="2032713"/>
                <a:ext cx="1143000" cy="4572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3138909" y="2490544"/>
            <a:ext cx="0" cy="58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36575" y="3071731"/>
                <a:ext cx="1819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575" y="3071731"/>
                <a:ext cx="1819729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302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6326524" y="2490544"/>
            <a:ext cx="0" cy="58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24190" y="3071731"/>
                <a:ext cx="1819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190" y="3071731"/>
                <a:ext cx="1819729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02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61930" y="4849985"/>
                <a:ext cx="5388655" cy="837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sym typeface="Symbol"/>
                      </a:rPr>
                      <m:t></m:t>
                    </m:r>
                    <m:r>
                      <a:rPr lang="en-US" sz="2400" i="1" dirty="0">
                        <a:latin typeface="Cambria Math"/>
                      </a:rPr>
                      <m:t> </m:t>
                    </m:r>
                    <m:r>
                      <a:rPr lang="en-US" sz="2400" i="1" dirty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dirty="0" smtClean="0"/>
                  <a:t>: </a:t>
                </a:r>
                <a:br>
                  <a:rPr lang="en-US" sz="2400" dirty="0" smtClean="0"/>
                </a:br>
                <a:r>
                  <a:rPr lang="en-US" sz="2400" dirty="0" smtClean="0"/>
                  <a:t>	Probability of any output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30" y="4849985"/>
                <a:ext cx="5388655" cy="837537"/>
              </a:xfrm>
              <a:prstGeom prst="rect">
                <a:avLst/>
              </a:prstGeom>
              <a:blipFill rotWithShape="1">
                <a:blip r:embed="rId8"/>
                <a:stretch>
                  <a:fillRect l="-1810" t="-5109" b="-16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1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Deterministic Public-Key Encryption: PRIV1-IND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74940" y="2032713"/>
                <a:ext cx="11430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940" y="2032713"/>
                <a:ext cx="1143000" cy="4572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762555" y="2032713"/>
                <a:ext cx="11430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555" y="2032713"/>
                <a:ext cx="1143000" cy="4572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43839" y="6488668"/>
            <a:ext cx="431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Bellare</a:t>
            </a:r>
            <a:r>
              <a:rPr lang="en-US" dirty="0" smtClean="0"/>
              <a:t>, </a:t>
            </a:r>
            <a:r>
              <a:rPr lang="en-US" dirty="0" err="1" smtClean="0"/>
              <a:t>Boldyreva</a:t>
            </a:r>
            <a:r>
              <a:rPr lang="en-US" dirty="0" smtClean="0"/>
              <a:t>, O’Neill CRYPTO’07]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138909" y="2490544"/>
            <a:ext cx="0" cy="58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36575" y="3071731"/>
                <a:ext cx="1819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575" y="3071731"/>
                <a:ext cx="181972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02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6326524" y="2490544"/>
            <a:ext cx="0" cy="58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24190" y="3071731"/>
                <a:ext cx="1819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min-entropy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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190" y="3071731"/>
                <a:ext cx="1819729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02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83650" y="2001558"/>
                <a:ext cx="2105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 smtClean="0"/>
                  <a:t>E</a:t>
                </a:r>
                <a:r>
                  <a:rPr lang="en-US" sz="2800" baseline="-25000" dirty="0" err="1" smtClean="0"/>
                  <a:t>pk</a:t>
                </a:r>
                <a:r>
                  <a:rPr lang="en-US" sz="2800" dirty="0" smtClean="0"/>
                  <a:t>[    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   </m:t>
                    </m:r>
                  </m:oMath>
                </a14:m>
                <a:r>
                  <a:rPr lang="en-US" sz="2800" dirty="0" smtClean="0"/>
                  <a:t>    ]</a:t>
                </a:r>
                <a:endParaRPr lang="en-US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50" y="2001558"/>
                <a:ext cx="2105063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6087" t="-11628" r="-49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1889325" y="1875748"/>
            <a:ext cx="2068195" cy="762000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076940" y="1999313"/>
            <a:ext cx="2068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</a:t>
            </a:r>
            <a:r>
              <a:rPr lang="en-US" sz="2800" baseline="-25000" dirty="0" err="1" smtClean="0"/>
              <a:t>pk</a:t>
            </a:r>
            <a:r>
              <a:rPr lang="en-US" sz="2800" dirty="0" smtClean="0"/>
              <a:t>[            ]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5076940" y="1875748"/>
            <a:ext cx="2068195" cy="762000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64623" y="1756678"/>
                <a:ext cx="926407" cy="904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/>
                          <a:sym typeface="Symbol"/>
                        </a:rPr>
                        <m:t></m:t>
                      </m:r>
                      <m:r>
                        <a:rPr lang="en-US" sz="5400" i="1" baseline="-25000" dirty="0" smtClean="0">
                          <a:latin typeface="Cambria Math"/>
                          <a:sym typeface="Symbol"/>
                        </a:rPr>
                        <m:t>𝑐</m:t>
                      </m:r>
                    </m:oMath>
                  </m:oMathPara>
                </a14:m>
                <a:endParaRPr lang="en-US" sz="5400" baseline="-25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623" y="1756678"/>
                <a:ext cx="926407" cy="90422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6753" y="4581150"/>
                <a:ext cx="51874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6576" indent="0">
                  <a:buNone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are </a:t>
                </a:r>
                <a:r>
                  <a:rPr lang="en-US" sz="2400" b="1" dirty="0"/>
                  <a:t>independent</a:t>
                </a:r>
                <a:r>
                  <a:rPr lang="en-US" sz="2400" dirty="0"/>
                  <a:t> of PK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53" y="4581150"/>
                <a:ext cx="5187437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4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Secure?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803900"/>
            <a:ext cx="2895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Computational assumptions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648200" y="3803900"/>
            <a:ext cx="2895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Min-entropy of the source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143000" y="2660900"/>
            <a:ext cx="6400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Secure Deterministic Encryption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987626"/>
            <a:ext cx="31983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Long, unpredictable plaintext: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digital photograph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MS Word document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entire database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full disk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1737570"/>
            <a:ext cx="2332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search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de-duplication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d</a:t>
            </a:r>
            <a:r>
              <a:rPr lang="en-US" dirty="0" smtClean="0"/>
              <a:t>eterministic KEM</a:t>
            </a:r>
          </a:p>
        </p:txBody>
      </p:sp>
    </p:spTree>
    <p:extLst>
      <p:ext uri="{BB962C8B-B14F-4D97-AF65-F5344CB8AC3E}">
        <p14:creationId xmlns:p14="http://schemas.microsoft.com/office/powerpoint/2010/main" val="381720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3759274" y="2579973"/>
            <a:ext cx="1219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055844" y="3227673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65829" y="2174784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security</a:t>
            </a:r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 rot="10800000">
            <a:off x="4978473" y="3722972"/>
            <a:ext cx="1552181" cy="2286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91406" y="3267916"/>
            <a:ext cx="1676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efficiency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1384385" y="3006545"/>
            <a:ext cx="3585859" cy="499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Length of the plaintext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102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>
            <a:off x="4267200" y="870284"/>
            <a:ext cx="3810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5400000">
            <a:off x="4284846" y="2584784"/>
            <a:ext cx="381000" cy="29718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4208646" y="2279984"/>
            <a:ext cx="381000" cy="152400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3238500" y="3994484"/>
            <a:ext cx="381000" cy="1524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3848100" y="3994484"/>
            <a:ext cx="381000" cy="1524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5448300" y="3990975"/>
            <a:ext cx="381000" cy="1524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76274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Incrementality with access to plaintext: setting bit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Incrementality without access to plaintext: flipping bit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 flipH="1">
            <a:off x="3429000" y="2546684"/>
            <a:ext cx="970146" cy="133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8" idx="1"/>
          </p:cNvCxnSpPr>
          <p:nvPr/>
        </p:nvCxnSpPr>
        <p:spPr>
          <a:xfrm flipH="1">
            <a:off x="4038600" y="2546684"/>
            <a:ext cx="360546" cy="133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9" idx="1"/>
          </p:cNvCxnSpPr>
          <p:nvPr/>
        </p:nvCxnSpPr>
        <p:spPr>
          <a:xfrm>
            <a:off x="4399146" y="2546684"/>
            <a:ext cx="1239654" cy="1329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10233" y="2891330"/>
                <a:ext cx="14638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/>
                  <a:t>degree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Δ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233" y="2891330"/>
                <a:ext cx="146386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6250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337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76600"/>
            <a:ext cx="8534400" cy="1219200"/>
          </a:xfrm>
        </p:spPr>
        <p:txBody>
          <a:bodyPr/>
          <a:lstStyle/>
          <a:p>
            <a:pPr marL="36576" indent="0" algn="r">
              <a:buNone/>
            </a:pPr>
            <a:r>
              <a:rPr lang="en-US" dirty="0" smtClean="0"/>
              <a:t>Incremental Deterministic Public-Key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698</TotalTime>
  <Words>901</Words>
  <Application>Microsoft Office PowerPoint</Application>
  <PresentationFormat>On-screen Show (4:3)</PresentationFormat>
  <Paragraphs>230</Paragraphs>
  <Slides>28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Technic</vt:lpstr>
      <vt:lpstr>Incremental Deterministic Public-Key Encryption</vt:lpstr>
      <vt:lpstr>PowerPoint Presentation</vt:lpstr>
      <vt:lpstr>PowerPoint Presentation</vt:lpstr>
      <vt:lpstr>k-source adversary</vt:lpstr>
      <vt:lpstr>Deterministic Public-Key Encryption: PRIV1-IND</vt:lpstr>
      <vt:lpstr>Is It Secure?</vt:lpstr>
      <vt:lpstr>PowerPoint Presentation</vt:lpstr>
      <vt:lpstr>Incrementality</vt:lpstr>
      <vt:lpstr>PowerPoint Presentation</vt:lpstr>
      <vt:lpstr>Our results</vt:lpstr>
      <vt:lpstr>Naïve Generic Solution</vt:lpstr>
      <vt:lpstr>Sample-then-extract</vt:lpstr>
      <vt:lpstr>Generic Solution</vt:lpstr>
      <vt:lpstr>Standard Model</vt:lpstr>
      <vt:lpstr>Lossy Trapdoor Functions</vt:lpstr>
      <vt:lpstr>Smooth Trapdoor Functions</vt:lpstr>
      <vt:lpstr>Smooth Trapdoor Functions       PRIV1-IND Security</vt:lpstr>
      <vt:lpstr>Construction of PRIV1-IND</vt:lpstr>
      <vt:lpstr>Construction of PRIV1-IND</vt:lpstr>
      <vt:lpstr>Construction of Lossy TDF</vt:lpstr>
      <vt:lpstr>Security Argument: Lossy TDF</vt:lpstr>
      <vt:lpstr>Towards Incremental Smooth TDF</vt:lpstr>
      <vt:lpstr>Towards Incremental Smooth TDF</vt:lpstr>
      <vt:lpstr>Towards Incremental Smooth TDF</vt:lpstr>
      <vt:lpstr>Towards Incremental Smooth TDF</vt:lpstr>
      <vt:lpstr>Smooth vs Injective Mode</vt:lpstr>
      <vt:lpstr>Incrementality</vt:lpstr>
      <vt:lpstr>Open Problems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Ilya Mironov</dc:creator>
  <cp:lastModifiedBy>Ilya Mironov</cp:lastModifiedBy>
  <cp:revision>331</cp:revision>
  <dcterms:created xsi:type="dcterms:W3CDTF">2012-04-13T04:25:05Z</dcterms:created>
  <dcterms:modified xsi:type="dcterms:W3CDTF">2012-04-18T14:14:01Z</dcterms:modified>
</cp:coreProperties>
</file>