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284" r:id="rId4"/>
    <p:sldId id="285" r:id="rId5"/>
    <p:sldId id="286" r:id="rId6"/>
    <p:sldId id="288" r:id="rId7"/>
    <p:sldId id="280" r:id="rId8"/>
    <p:sldId id="309" r:id="rId9"/>
    <p:sldId id="290" r:id="rId10"/>
    <p:sldId id="298" r:id="rId11"/>
    <p:sldId id="291" r:id="rId12"/>
    <p:sldId id="292" r:id="rId13"/>
    <p:sldId id="281" r:id="rId14"/>
    <p:sldId id="294" r:id="rId15"/>
    <p:sldId id="295" r:id="rId16"/>
    <p:sldId id="296" r:id="rId17"/>
    <p:sldId id="282" r:id="rId18"/>
    <p:sldId id="300" r:id="rId19"/>
    <p:sldId id="297" r:id="rId20"/>
    <p:sldId id="299" r:id="rId21"/>
    <p:sldId id="301" r:id="rId22"/>
    <p:sldId id="302" r:id="rId23"/>
    <p:sldId id="303" r:id="rId24"/>
    <p:sldId id="304" r:id="rId25"/>
    <p:sldId id="308" r:id="rId26"/>
    <p:sldId id="283" r:id="rId27"/>
    <p:sldId id="305" r:id="rId28"/>
    <p:sldId id="279" r:id="rId29"/>
    <p:sldId id="289" r:id="rId30"/>
    <p:sldId id="307" r:id="rId31"/>
    <p:sldId id="293" r:id="rId32"/>
    <p:sldId id="287" r:id="rId33"/>
  </p:sldIdLst>
  <p:sldSz cx="12192000" cy="6858000"/>
  <p:notesSz cx="7102475" cy="102330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03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084" autoAdjust="0"/>
  </p:normalViewPr>
  <p:slideViewPr>
    <p:cSldViewPr snapToGrid="0">
      <p:cViewPr varScale="1">
        <p:scale>
          <a:sx n="82" d="100"/>
          <a:sy n="82" d="100"/>
        </p:scale>
        <p:origin x="228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 smtClean="0">
                <a:latin typeface="+mj-lt"/>
              </a:rPr>
              <a:t>Slice</a:t>
            </a:r>
            <a:r>
              <a:rPr lang="en-US" sz="2400" baseline="0" dirty="0" smtClean="0">
                <a:latin typeface="+mj-lt"/>
              </a:rPr>
              <a:t> Registers</a:t>
            </a:r>
            <a:endParaRPr lang="en-US" sz="2400" dirty="0">
              <a:latin typeface="+mj-lt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Unprotected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Round-based Simon(Virtex5)</c:v>
                </c:pt>
                <c:pt idx="1">
                  <c:v>Bit-serialized Simon(Spartan3)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95-4098-8CB4-10F1D7F76AC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2-TI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Round-based Simon(Virtex5)</c:v>
                </c:pt>
                <c:pt idx="1">
                  <c:v>Bit-serialized Simon(Spartan3)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1.9</c:v>
                </c:pt>
                <c:pt idx="1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95-4098-8CB4-10F1D7F76AC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3-TI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Round-based Simon(Virtex5)</c:v>
                </c:pt>
                <c:pt idx="1">
                  <c:v>Bit-serialized Simon(Spartan3)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2.86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595-4098-8CB4-10F1D7F76A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4852704"/>
        <c:axId val="484851064"/>
      </c:barChart>
      <c:catAx>
        <c:axId val="484852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4851064"/>
        <c:crosses val="autoZero"/>
        <c:auto val="1"/>
        <c:lblAlgn val="ctr"/>
        <c:lblOffset val="100"/>
        <c:noMultiLvlLbl val="0"/>
      </c:catAx>
      <c:valAx>
        <c:axId val="484851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4852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 smtClean="0">
                <a:latin typeface="+mj-lt"/>
              </a:rPr>
              <a:t>Slice</a:t>
            </a:r>
            <a:r>
              <a:rPr lang="en-US" sz="2400" baseline="0" dirty="0" smtClean="0">
                <a:latin typeface="+mj-lt"/>
              </a:rPr>
              <a:t> LUTs</a:t>
            </a:r>
            <a:endParaRPr lang="en-US" sz="2400" dirty="0">
              <a:latin typeface="+mj-lt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Unprotected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Round-based Simon(Virtex5)</c:v>
                </c:pt>
                <c:pt idx="1">
                  <c:v>Bit-serialized Simon(Spartan3)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95-4098-8CB4-10F1D7F76AC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2-TI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Round-based Simon(Virtex5)</c:v>
                </c:pt>
                <c:pt idx="1">
                  <c:v>Bit-serialized Simon(Spartan3)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2.5</c:v>
                </c:pt>
                <c:pt idx="1">
                  <c:v>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95-4098-8CB4-10F1D7F76AC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3-TI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Round-based Simon(Virtex5)</c:v>
                </c:pt>
                <c:pt idx="1">
                  <c:v>Bit-serialized Simon(Spartan3)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2.8</c:v>
                </c:pt>
                <c:pt idx="1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595-4098-8CB4-10F1D7F76A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4852704"/>
        <c:axId val="484851064"/>
      </c:barChart>
      <c:catAx>
        <c:axId val="484852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4851064"/>
        <c:crosses val="autoZero"/>
        <c:auto val="1"/>
        <c:lblAlgn val="ctr"/>
        <c:lblOffset val="100"/>
        <c:noMultiLvlLbl val="0"/>
      </c:catAx>
      <c:valAx>
        <c:axId val="484851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4852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 smtClean="0">
                <a:latin typeface="+mj-lt"/>
              </a:rPr>
              <a:t>Throughput</a:t>
            </a:r>
            <a:endParaRPr lang="en-US" sz="2400" dirty="0">
              <a:latin typeface="+mj-lt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Unprotected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Round-based Simon(Virtex5)</c:v>
                </c:pt>
                <c:pt idx="1">
                  <c:v>Bit-serialized Simon(Spartan3)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95-4098-8CB4-10F1D7F76AC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2-TI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Round-based Simon(Virtex5)</c:v>
                </c:pt>
                <c:pt idx="1">
                  <c:v>Bit-serialized Simon(Spartan3)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0.45400000000000001</c:v>
                </c:pt>
                <c:pt idx="1">
                  <c:v>0.98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95-4098-8CB4-10F1D7F76AC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3-TI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Round-based Simon(Virtex5)</c:v>
                </c:pt>
                <c:pt idx="1">
                  <c:v>Bit-serialized Simon(Spartan3)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0.98399999999999999</c:v>
                </c:pt>
                <c:pt idx="1">
                  <c:v>1.19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595-4098-8CB4-10F1D7F76A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4852704"/>
        <c:axId val="484851064"/>
      </c:barChart>
      <c:catAx>
        <c:axId val="484852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4851064"/>
        <c:crosses val="autoZero"/>
        <c:auto val="1"/>
        <c:lblAlgn val="ctr"/>
        <c:lblOffset val="100"/>
        <c:noMultiLvlLbl val="0"/>
      </c:catAx>
      <c:valAx>
        <c:axId val="484851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4852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B9DFB0-5BE2-44CF-9150-128ED020F706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263"/>
            <a:ext cx="3078163" cy="512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25" y="9720263"/>
            <a:ext cx="3078163" cy="512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522BBB-CEA9-4BD8-B43D-0A7F70CAB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06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739" cy="513428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1"/>
            <a:ext cx="3077739" cy="513428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CB18089-B1C0-4AE0-ACA8-A3D555641F3D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7275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924643"/>
            <a:ext cx="5681980" cy="4029254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19598"/>
            <a:ext cx="3077739" cy="513427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9719598"/>
            <a:ext cx="3077739" cy="513427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A380062-D918-4C61-ACDE-96AD09B54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645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80062-D918-4C61-ACDE-96AD09B5479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5441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380062-D918-4C61-ACDE-96AD09B5479A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4509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Drop present; using</a:t>
            </a:r>
            <a:r>
              <a:rPr lang="en-US" baseline="0" dirty="0" smtClean="0"/>
              <a:t> percentage comparison to show how pipelines save performance;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80062-D918-4C61-ACDE-96AD09B5479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5678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80062-D918-4C61-ACDE-96AD09B5479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4666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Present</a:t>
            </a:r>
            <a:r>
              <a:rPr lang="en-US" baseline="0" dirty="0" smtClean="0"/>
              <a:t> only; Mention profiled attack will improve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80062-D918-4C61-ACDE-96AD09B5479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0812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Present</a:t>
            </a:r>
            <a:r>
              <a:rPr lang="en-US" baseline="0" dirty="0" smtClean="0"/>
              <a:t> only; Mention profiled attack will improve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80062-D918-4C61-ACDE-96AD09B5479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7381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80062-D918-4C61-ACDE-96AD09B5479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2187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 randomness reduction; fit for these</a:t>
            </a:r>
            <a:r>
              <a:rPr lang="en-US" baseline="0" dirty="0" smtClean="0"/>
              <a:t> cipher not for </a:t>
            </a:r>
            <a:r>
              <a:rPr lang="en-US" baseline="0" dirty="0" err="1" smtClean="0"/>
              <a:t>aes</a:t>
            </a:r>
            <a:r>
              <a:rPr lang="en-US" baseline="0" dirty="0" smtClean="0"/>
              <a:t>; delete provable; </a:t>
            </a:r>
            <a:r>
              <a:rPr lang="en-US" baseline="0" dirty="0" err="1" smtClean="0"/>
              <a:t>serilization</a:t>
            </a:r>
            <a:r>
              <a:rPr lang="en-US" baseline="0" dirty="0" smtClean="0"/>
              <a:t> and pipelining;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80062-D918-4C61-ACDE-96AD09B5479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5268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80062-D918-4C61-ACDE-96AD09B5479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913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Small </a:t>
            </a:r>
            <a:r>
              <a:rPr lang="en-US" dirty="0" err="1" smtClean="0"/>
              <a:t>sbox</a:t>
            </a:r>
            <a:r>
              <a:rPr lang="en-US" dirty="0" smtClean="0"/>
              <a:t>; list facts relevant with our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80062-D918-4C61-ACDE-96AD09B5479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1764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Delete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simon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80062-D918-4C61-ACDE-96AD09B5479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14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1.citations: TI,</a:t>
            </a:r>
            <a:r>
              <a:rPr lang="en-US" baseline="0" dirty="0" smtClean="0"/>
              <a:t> Consolidating, d+1 did not discuss 2</a:t>
            </a:r>
            <a:r>
              <a:rPr lang="en-US" baseline="30000" dirty="0" smtClean="0"/>
              <a:t>nd</a:t>
            </a:r>
            <a:r>
              <a:rPr lang="en-US" baseline="0" dirty="0" smtClean="0"/>
              <a:t> order leakage</a:t>
            </a:r>
          </a:p>
          <a:p>
            <a:r>
              <a:rPr lang="en-US" baseline="0" dirty="0" smtClean="0"/>
              <a:t>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80062-D918-4C61-ACDE-96AD09B5479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704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Change figures;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80062-D918-4C61-ACDE-96AD09B5479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550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Simple lightweight operation; fit bit-serialization; add texts to address</a:t>
            </a:r>
            <a:r>
              <a:rPr lang="en-US" baseline="0" dirty="0" smtClean="0"/>
              <a:t> those; </a:t>
            </a:r>
            <a:r>
              <a:rPr lang="en-US" baseline="0" smtClean="0"/>
              <a:t>algebraic depth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80062-D918-4C61-ACDE-96AD09B5479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892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380062-D918-4C61-ACDE-96AD09B5479A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351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80062-D918-4C61-ACDE-96AD09B5479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356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Try to visualize</a:t>
            </a:r>
            <a:r>
              <a:rPr lang="en-US" baseline="0" dirty="0" smtClean="0"/>
              <a:t> the pipelining of two shares; move down the two AND </a:t>
            </a:r>
            <a:r>
              <a:rPr lang="en-US" baseline="0" dirty="0" err="1" smtClean="0"/>
              <a:t>operation;using</a:t>
            </a:r>
            <a:r>
              <a:rPr lang="en-US" baseline="0" dirty="0" smtClean="0"/>
              <a:t> virtual </a:t>
            </a:r>
            <a:r>
              <a:rPr lang="en-US" baseline="0" dirty="0" err="1" smtClean="0"/>
              <a:t>regs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80062-D918-4C61-ACDE-96AD09B5479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0337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Instead of using table, use simple texts; explain the equal mean and different variance in 2TI.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80062-D918-4C61-ACDE-96AD09B5479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3371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Too much detail in figure; mention previous</a:t>
            </a:r>
            <a:r>
              <a:rPr lang="en-US" baseline="0" dirty="0" smtClean="0"/>
              <a:t> works from VT as well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80062-D918-4C61-ACDE-96AD09B5479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98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5582B-A180-4F9A-88BD-334AE6038F12}" type="datetime1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&lt;#&gt; of 26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8276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B2D21-E4EF-4B96-B146-B4DC03632315}" type="datetime1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0CBF-3102-4057-8086-A80A95C32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682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265EF-6599-473A-A348-36686ED1902C}" type="datetime1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0CBF-3102-4057-8086-A80A95C32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011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389750"/>
            <a:ext cx="10058400" cy="131650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91093"/>
            <a:ext cx="10058400" cy="407800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0CBF-3102-4057-8086-A80A95C32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348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C5EC0-F2F5-42FE-9581-4409DCFDF9C1}" type="datetime1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0CBF-3102-4057-8086-A80A95C32AE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4761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CD516-6346-4929-8D72-AC8EC9DF0C7F}" type="datetime1">
              <a:rPr lang="en-US" smtClean="0"/>
              <a:t>12/6/2016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0CBF-3102-4057-8086-A80A95C32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9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752B1-AFF5-4326-B0A4-D8995D9A2C74}" type="datetime1">
              <a:rPr lang="en-US" smtClean="0"/>
              <a:t>12/6/2016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0CBF-3102-4057-8086-A80A95C32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574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41008-BBC1-439E-A012-00B889242026}" type="datetime1">
              <a:rPr lang="en-US" smtClean="0"/>
              <a:t>12/6/2016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0CBF-3102-4057-8086-A80A95C32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218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E6E0D-4882-426A-9165-BECCEAC7F35D}" type="datetime1">
              <a:rPr lang="en-US" smtClean="0"/>
              <a:t>12/6/2016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0CBF-3102-4057-8086-A80A95C32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2839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177227C-3C86-4F98-894C-F04BF0319BFC}" type="datetime1">
              <a:rPr lang="en-US" smtClean="0"/>
              <a:t>12/6/2016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BA0CBF-3102-4057-8086-A80A95C32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075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D6CE1-A5FC-4547-B774-EF46914AD7A3}" type="datetime1">
              <a:rPr lang="en-US" smtClean="0"/>
              <a:t>12/6/2016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0CBF-3102-4057-8086-A80A95C32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186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E12647F-F397-4718-9C2F-BB7FF157A277}" type="datetime1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1BA0CBF-3102-4057-8086-A80A95C32AE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1168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0845" y="2818312"/>
            <a:ext cx="10716811" cy="153275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latin typeface="+mn-lt"/>
                <a:cs typeface="FrankRuehl" panose="020E0503060101010101" pitchFamily="34" charset="-79"/>
              </a:rPr>
              <a:t>A Tale of Two Shares: Why Two-Share Threshold Implementation Seems </a:t>
            </a:r>
            <a:r>
              <a:rPr lang="en-US" sz="4000" b="1" dirty="0" smtClean="0">
                <a:latin typeface="+mn-lt"/>
                <a:cs typeface="FrankRuehl" panose="020E0503060101010101" pitchFamily="34" charset="-79"/>
              </a:rPr>
              <a:t>Worthwhile and </a:t>
            </a:r>
            <a:r>
              <a:rPr lang="en-US" sz="4000" b="1" dirty="0">
                <a:latin typeface="+mn-lt"/>
                <a:cs typeface="FrankRuehl" panose="020E0503060101010101" pitchFamily="34" charset="-79"/>
              </a:rPr>
              <a:t>Why it is Not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812531"/>
            <a:ext cx="10058400" cy="114300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sz="2600" b="1" cap="none" spc="6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Cong Chen</a:t>
            </a:r>
            <a:r>
              <a:rPr lang="en-US" sz="2600" cap="none" spc="6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, </a:t>
            </a:r>
            <a:r>
              <a:rPr lang="en-US" sz="2600" cap="none" spc="60" dirty="0">
                <a:solidFill>
                  <a:schemeClr val="tx1"/>
                </a:solidFill>
                <a:cs typeface="Times New Roman" panose="02020603050405020304" pitchFamily="18" charset="0"/>
              </a:rPr>
              <a:t>Mohammad </a:t>
            </a:r>
            <a:r>
              <a:rPr lang="en-US" sz="2600" cap="none" spc="6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Farmani and Thomas Eisenbarth</a:t>
            </a:r>
          </a:p>
          <a:p>
            <a:pPr algn="ctr"/>
            <a:r>
              <a:rPr lang="en-US" sz="2000" cap="none" spc="6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Vernam Group at Worcester Polytechnic Institute, USA</a:t>
            </a:r>
          </a:p>
          <a:p>
            <a:pPr algn="ctr"/>
            <a:r>
              <a:rPr lang="en-US" sz="2000" cap="none" spc="6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ASIACRYPT 2016</a:t>
            </a:r>
            <a:r>
              <a:rPr lang="en-US" sz="2000" cap="none" spc="60" dirty="0">
                <a:solidFill>
                  <a:schemeClr val="tx1"/>
                </a:solidFill>
                <a:cs typeface="Times New Roman" panose="02020603050405020304" pitchFamily="18" charset="0"/>
              </a:rPr>
              <a:t>, </a:t>
            </a:r>
            <a:r>
              <a:rPr lang="en-US" sz="2000" cap="none" spc="6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Hanoi, Dec 8, 2016</a:t>
            </a:r>
          </a:p>
          <a:p>
            <a:endParaRPr lang="en-US" sz="160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052" y="755419"/>
            <a:ext cx="2075768" cy="843699"/>
          </a:xfrm>
          <a:prstGeom prst="rect">
            <a:avLst/>
          </a:prstGeom>
        </p:spPr>
      </p:pic>
      <p:pic>
        <p:nvPicPr>
          <p:cNvPr id="1026" name="Picture 2" descr="http://ecewp.ece.wpi.edu/wordpress/vernam/files/2013/02/vernam_logo_gro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197" y="757690"/>
            <a:ext cx="3360561" cy="784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D3393-41E2-497A-8353-262FCC9646A9}" type="datetime1">
              <a:rPr lang="en-US" smtClean="0"/>
              <a:t>12/6/2016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54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A potential pitfall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41008-BBC1-439E-A012-00B889242026}" type="datetime1">
              <a:rPr lang="en-US" smtClean="0"/>
              <a:t>12/6/2016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0CBF-3102-4057-8086-A80A95C32AE4}" type="slidenum">
              <a:rPr lang="en-US" smtClean="0"/>
              <a:t>10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8682" y="2221035"/>
            <a:ext cx="7095596" cy="30822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333415" y="1737360"/>
            <a:ext cx="3863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+mj-lt"/>
              </a:rPr>
              <a:t>PDF for </a:t>
            </a:r>
            <a:r>
              <a:rPr lang="en-US" sz="2800" b="1" dirty="0" smtClean="0">
                <a:latin typeface="+mj-lt"/>
              </a:rPr>
              <a:t>2-share of 1 bit</a:t>
            </a:r>
            <a:endParaRPr lang="en-US" sz="2800" b="1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26480" y="1737360"/>
            <a:ext cx="3863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+mj-lt"/>
              </a:rPr>
              <a:t>PDF for </a:t>
            </a:r>
            <a:r>
              <a:rPr lang="en-US" sz="2800" b="1" dirty="0">
                <a:latin typeface="+mj-lt"/>
              </a:rPr>
              <a:t>3</a:t>
            </a:r>
            <a:r>
              <a:rPr lang="en-US" sz="2800" b="1" dirty="0" smtClean="0">
                <a:latin typeface="+mj-lt"/>
              </a:rPr>
              <a:t>-share of 1 bit</a:t>
            </a:r>
            <a:endParaRPr lang="en-US" sz="2800" b="1" dirty="0">
              <a:latin typeface="+mj-lt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4253479" y="2532438"/>
            <a:ext cx="11723" cy="2605299"/>
          </a:xfrm>
          <a:prstGeom prst="line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974123" y="3868516"/>
            <a:ext cx="570088" cy="0"/>
          </a:xfrm>
          <a:prstGeom prst="line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569551" y="4466393"/>
            <a:ext cx="1412757" cy="0"/>
          </a:xfrm>
          <a:prstGeom prst="line">
            <a:avLst/>
          </a:prstGeom>
          <a:ln w="28575">
            <a:solidFill>
              <a:srgbClr val="2403ED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122094" y="2567607"/>
            <a:ext cx="1" cy="2574642"/>
          </a:xfrm>
          <a:prstGeom prst="line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676617" y="4173316"/>
            <a:ext cx="881230" cy="0"/>
          </a:xfrm>
          <a:prstGeom prst="line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676617" y="4267101"/>
            <a:ext cx="881230" cy="0"/>
          </a:xfrm>
          <a:prstGeom prst="line">
            <a:avLst/>
          </a:prstGeom>
          <a:ln w="28575">
            <a:solidFill>
              <a:srgbClr val="2403ED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850226" y="5375299"/>
            <a:ext cx="33879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j-lt"/>
              </a:rPr>
              <a:t>Same mean;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Different variance;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695869" y="5373899"/>
            <a:ext cx="33879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j-lt"/>
              </a:rPr>
              <a:t>Same mean;</a:t>
            </a:r>
          </a:p>
          <a:p>
            <a:r>
              <a:rPr lang="en-US" sz="2800" dirty="0" smtClean="0">
                <a:latin typeface="+mj-lt"/>
              </a:rPr>
              <a:t>Same variance;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5053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Application on Simon (round-based)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41008-BBC1-439E-A012-00B889242026}" type="datetime1">
              <a:rPr lang="en-US" smtClean="0"/>
              <a:t>12/6/2016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0CBF-3102-4057-8086-A80A95C32AE4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772" y="2032194"/>
            <a:ext cx="6260749" cy="34565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18700" y="5540614"/>
            <a:ext cx="3629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+mj-lt"/>
              </a:rPr>
              <a:t>Solid </a:t>
            </a:r>
            <a:r>
              <a:rPr lang="en-US" sz="2000" b="1" dirty="0">
                <a:latin typeface="+mj-lt"/>
              </a:rPr>
              <a:t>line: 1st clock cycle;  </a:t>
            </a:r>
            <a:endParaRPr lang="en-US" sz="2000" b="1" dirty="0" smtClean="0">
              <a:latin typeface="+mj-lt"/>
            </a:endParaRPr>
          </a:p>
          <a:p>
            <a:r>
              <a:rPr lang="en-US" sz="2000" b="1" dirty="0" smtClean="0">
                <a:latin typeface="+mj-lt"/>
              </a:rPr>
              <a:t>Dotted </a:t>
            </a:r>
            <a:r>
              <a:rPr lang="en-US" sz="2000" b="1" dirty="0">
                <a:latin typeface="+mj-lt"/>
              </a:rPr>
              <a:t>line: 2nd clock cycle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77200" y="2421644"/>
            <a:ext cx="331763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+mj-lt"/>
              </a:rPr>
              <a:t>Two stages each round;</a:t>
            </a:r>
          </a:p>
          <a:p>
            <a:r>
              <a:rPr lang="en-US" sz="2800" dirty="0" smtClean="0">
                <a:latin typeface="+mj-lt"/>
              </a:rPr>
              <a:t>   - Two clock cycles;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+mj-lt"/>
              </a:rPr>
              <a:t>Correctness;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+mj-lt"/>
              </a:rPr>
              <a:t>Non-completeness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+mj-lt"/>
              </a:rPr>
              <a:t>Uniformity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8670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Application on Simon </a:t>
            </a:r>
            <a:r>
              <a:rPr lang="en-US" dirty="0" smtClean="0">
                <a:solidFill>
                  <a:schemeClr val="accent1"/>
                </a:solidFill>
              </a:rPr>
              <a:t>(bit-serialized)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41008-BBC1-439E-A012-00B889242026}" type="datetime1">
              <a:rPr lang="en-US" smtClean="0"/>
              <a:t>12/7/2016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0CBF-3102-4057-8086-A80A95C32AE4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1265" y="2016369"/>
            <a:ext cx="8814603" cy="329595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807570" y="3054929"/>
            <a:ext cx="2497015" cy="18991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023425" y="1921815"/>
            <a:ext cx="10024935" cy="3679175"/>
            <a:chOff x="1324708" y="1870519"/>
            <a:chExt cx="9566030" cy="3679175"/>
          </a:xfrm>
          <a:solidFill>
            <a:schemeClr val="bg1"/>
          </a:solidFill>
        </p:grpSpPr>
        <p:sp>
          <p:nvSpPr>
            <p:cNvPr id="8" name="Rectangle 7"/>
            <p:cNvSpPr/>
            <p:nvPr/>
          </p:nvSpPr>
          <p:spPr>
            <a:xfrm>
              <a:off x="1324708" y="1875692"/>
              <a:ext cx="6482862" cy="36740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807570" y="1870519"/>
              <a:ext cx="3083168" cy="11844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807570" y="4951995"/>
              <a:ext cx="3083168" cy="597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0304585" y="3059699"/>
              <a:ext cx="586153" cy="189229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771206" y="5813411"/>
            <a:ext cx="11094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rgbClr val="000000"/>
                </a:solidFill>
                <a:latin typeface="CMR9"/>
              </a:rPr>
              <a:t>Poschmann</a:t>
            </a:r>
            <a:r>
              <a:rPr lang="en-US" sz="1200" dirty="0">
                <a:solidFill>
                  <a:srgbClr val="000000"/>
                </a:solidFill>
                <a:latin typeface="CMR9"/>
              </a:rPr>
              <a:t>, A., </a:t>
            </a:r>
            <a:r>
              <a:rPr lang="en-US" sz="1200" dirty="0" err="1">
                <a:solidFill>
                  <a:srgbClr val="000000"/>
                </a:solidFill>
                <a:latin typeface="CMR9"/>
              </a:rPr>
              <a:t>Moradi</a:t>
            </a:r>
            <a:r>
              <a:rPr lang="en-US" sz="1200" dirty="0">
                <a:solidFill>
                  <a:srgbClr val="000000"/>
                </a:solidFill>
                <a:latin typeface="CMR9"/>
              </a:rPr>
              <a:t>, A., </a:t>
            </a:r>
            <a:r>
              <a:rPr lang="en-US" sz="1200" dirty="0" err="1">
                <a:solidFill>
                  <a:srgbClr val="000000"/>
                </a:solidFill>
                <a:latin typeface="CMR9"/>
              </a:rPr>
              <a:t>Khoo</a:t>
            </a:r>
            <a:r>
              <a:rPr lang="en-US" sz="1200" dirty="0">
                <a:solidFill>
                  <a:srgbClr val="000000"/>
                </a:solidFill>
                <a:latin typeface="CMR9"/>
              </a:rPr>
              <a:t>, K., Lim, C.W., Wang, H., Ling, S.: </a:t>
            </a:r>
            <a:r>
              <a:rPr lang="en-US" sz="1200" b="1" dirty="0" err="1">
                <a:solidFill>
                  <a:srgbClr val="000000"/>
                </a:solidFill>
                <a:latin typeface="CMR9"/>
              </a:rPr>
              <a:t>SideChannel</a:t>
            </a:r>
            <a:r>
              <a:rPr lang="en-US" sz="1200" b="1" dirty="0">
                <a:solidFill>
                  <a:srgbClr val="000000"/>
                </a:solidFill>
                <a:latin typeface="CMR9"/>
              </a:rPr>
              <a:t> Resistant Crypto for less than 2,300 GE. </a:t>
            </a:r>
            <a:r>
              <a:rPr lang="en-US" sz="1200" dirty="0">
                <a:solidFill>
                  <a:srgbClr val="000000"/>
                </a:solidFill>
                <a:latin typeface="CMR9"/>
              </a:rPr>
              <a:t>Journal of Cryptology 24(2</a:t>
            </a:r>
            <a:r>
              <a:rPr lang="en-US" sz="1200" dirty="0" smtClean="0">
                <a:solidFill>
                  <a:srgbClr val="000000"/>
                </a:solidFill>
                <a:latin typeface="CMR9"/>
              </a:rPr>
              <a:t>) 2011</a:t>
            </a:r>
          </a:p>
          <a:p>
            <a:r>
              <a:rPr lang="en-US" sz="1200" dirty="0" err="1" smtClean="0">
                <a:solidFill>
                  <a:srgbClr val="000000"/>
                </a:solidFill>
                <a:latin typeface="CMR9"/>
              </a:rPr>
              <a:t>Shahverdi</a:t>
            </a:r>
            <a:r>
              <a:rPr lang="en-US" sz="1200" dirty="0">
                <a:solidFill>
                  <a:srgbClr val="000000"/>
                </a:solidFill>
                <a:latin typeface="CMR9"/>
              </a:rPr>
              <a:t>, A., Taha, M., </a:t>
            </a:r>
            <a:r>
              <a:rPr lang="en-US" sz="1200" dirty="0" err="1">
                <a:solidFill>
                  <a:srgbClr val="000000"/>
                </a:solidFill>
                <a:latin typeface="CMR9"/>
              </a:rPr>
              <a:t>Eisenbarth</a:t>
            </a:r>
            <a:r>
              <a:rPr lang="en-US" sz="1200" dirty="0">
                <a:solidFill>
                  <a:srgbClr val="000000"/>
                </a:solidFill>
                <a:latin typeface="CMR9"/>
              </a:rPr>
              <a:t>, T.: Silent Simon: </a:t>
            </a:r>
            <a:r>
              <a:rPr lang="en-US" sz="1200" b="1" dirty="0">
                <a:solidFill>
                  <a:srgbClr val="000000"/>
                </a:solidFill>
                <a:latin typeface="CMR9"/>
              </a:rPr>
              <a:t>A Threshold Implementation under 100 </a:t>
            </a:r>
            <a:r>
              <a:rPr lang="en-US" sz="1200" b="1" dirty="0" smtClean="0">
                <a:solidFill>
                  <a:srgbClr val="000000"/>
                </a:solidFill>
                <a:latin typeface="CMR9"/>
              </a:rPr>
              <a:t>Slices.</a:t>
            </a:r>
            <a:r>
              <a:rPr lang="en-US" sz="1200" dirty="0" smtClean="0">
                <a:solidFill>
                  <a:srgbClr val="000000"/>
                </a:solidFill>
                <a:latin typeface="CMR9"/>
              </a:rPr>
              <a:t> HOST 2015.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2483631" y="2354642"/>
            <a:ext cx="47418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4000" dirty="0" smtClean="0">
                <a:latin typeface="+mj-lt"/>
              </a:rPr>
              <a:t>Bit-serialized;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4000" dirty="0">
                <a:latin typeface="+mj-lt"/>
              </a:rPr>
              <a:t>P</a:t>
            </a:r>
            <a:r>
              <a:rPr lang="en-US" sz="4000" dirty="0" smtClean="0">
                <a:latin typeface="+mj-lt"/>
              </a:rPr>
              <a:t>ipelining;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4000" dirty="0" smtClean="0">
                <a:latin typeface="+mj-lt"/>
              </a:rPr>
              <a:t>Correctness;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4000" dirty="0" smtClean="0">
                <a:latin typeface="+mj-lt"/>
              </a:rPr>
              <a:t>Non-completeness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4000" dirty="0" smtClean="0">
                <a:latin typeface="+mj-lt"/>
              </a:rPr>
              <a:t>Uniformity</a:t>
            </a:r>
            <a:endParaRPr lang="en-US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0287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Outline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B301FD-4F6B-4F09-851B-2F84AA2276C8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12/6/2016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A0CBF-3102-4057-8086-A80A95C32AE4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54083" y="1866115"/>
            <a:ext cx="10058400" cy="4078288"/>
          </a:xfrm>
        </p:spPr>
        <p:txBody>
          <a:bodyPr/>
          <a:lstStyle/>
          <a:p>
            <a:pPr marL="461963" indent="-461963">
              <a:lnSpc>
                <a:spcPts val="3800"/>
              </a:lnSpc>
              <a:spcBef>
                <a:spcPts val="500"/>
              </a:spcBef>
              <a:buFont typeface="Wingdings" panose="05000000000000000000" pitchFamily="2" charset="2"/>
              <a:buChar char="§"/>
            </a:pPr>
            <a:r>
              <a:rPr lang="en-US" sz="3600" dirty="0">
                <a:cs typeface="Times New Roman" panose="02020603050405020304" pitchFamily="18" charset="0"/>
              </a:rPr>
              <a:t>Motivation and Background</a:t>
            </a:r>
          </a:p>
          <a:p>
            <a:pPr marL="461963" indent="-461963">
              <a:lnSpc>
                <a:spcPts val="3800"/>
              </a:lnSpc>
              <a:spcBef>
                <a:spcPts val="500"/>
              </a:spcBef>
              <a:buFont typeface="Wingdings" panose="05000000000000000000" pitchFamily="2" charset="2"/>
              <a:buChar char="§"/>
            </a:pPr>
            <a:r>
              <a:rPr lang="en-US" sz="3600" dirty="0" smtClean="0">
                <a:cs typeface="Times New Roman" panose="02020603050405020304" pitchFamily="18" charset="0"/>
              </a:rPr>
              <a:t>Two-share TI masking</a:t>
            </a:r>
            <a:endParaRPr lang="en-US" sz="3600" dirty="0">
              <a:cs typeface="Times New Roman" panose="02020603050405020304" pitchFamily="18" charset="0"/>
            </a:endParaRPr>
          </a:p>
          <a:p>
            <a:pPr marL="461963" indent="-461963">
              <a:lnSpc>
                <a:spcPts val="3800"/>
              </a:lnSpc>
              <a:spcBef>
                <a:spcPts val="500"/>
              </a:spcBef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accent1"/>
                </a:solidFill>
                <a:cs typeface="Times New Roman" panose="02020603050405020304" pitchFamily="18" charset="0"/>
              </a:rPr>
              <a:t>Implementation results</a:t>
            </a:r>
          </a:p>
          <a:p>
            <a:pPr marL="461963" indent="-461963">
              <a:lnSpc>
                <a:spcPts val="3800"/>
              </a:lnSpc>
              <a:spcBef>
                <a:spcPts val="500"/>
              </a:spcBef>
              <a:buFont typeface="Wingdings" panose="05000000000000000000" pitchFamily="2" charset="2"/>
              <a:buChar char="§"/>
            </a:pPr>
            <a:r>
              <a:rPr lang="en-US" sz="3600" dirty="0" smtClean="0">
                <a:cs typeface="Times New Roman" panose="02020603050405020304" pitchFamily="18" charset="0"/>
              </a:rPr>
              <a:t>Leakage Analysis</a:t>
            </a:r>
          </a:p>
          <a:p>
            <a:pPr marL="461963" indent="-461963">
              <a:lnSpc>
                <a:spcPts val="3800"/>
              </a:lnSpc>
              <a:spcBef>
                <a:spcPts val="500"/>
              </a:spcBef>
              <a:buFont typeface="Wingdings" panose="05000000000000000000" pitchFamily="2" charset="2"/>
              <a:buChar char="§"/>
            </a:pPr>
            <a:r>
              <a:rPr lang="en-US" sz="3600" dirty="0" smtClean="0">
                <a:cs typeface="Times New Roman" panose="02020603050405020304" pitchFamily="18" charset="0"/>
              </a:rPr>
              <a:t>Conclusion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16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Slice Registers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41008-BBC1-439E-A012-00B889242026}" type="datetime1">
              <a:rPr lang="en-US" smtClean="0"/>
              <a:t>12/6/2016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0CBF-3102-4057-8086-A80A95C32AE4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152854261"/>
              </p:ext>
            </p:extLst>
          </p:nvPr>
        </p:nvGraphicFramePr>
        <p:xfrm>
          <a:off x="2287040" y="1983035"/>
          <a:ext cx="7678879" cy="4010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1091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Slice LUTs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41008-BBC1-439E-A012-00B889242026}" type="datetime1">
              <a:rPr lang="en-US" smtClean="0"/>
              <a:t>12/6/2016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0CBF-3102-4057-8086-A80A95C32AE4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136868938"/>
              </p:ext>
            </p:extLst>
          </p:nvPr>
        </p:nvGraphicFramePr>
        <p:xfrm>
          <a:off x="2287040" y="1983035"/>
          <a:ext cx="7678879" cy="4010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0077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Throughput (Mbps)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41008-BBC1-439E-A012-00B889242026}" type="datetime1">
              <a:rPr lang="en-US" smtClean="0"/>
              <a:t>12/6/2016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0CBF-3102-4057-8086-A80A95C32AE4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487120891"/>
              </p:ext>
            </p:extLst>
          </p:nvPr>
        </p:nvGraphicFramePr>
        <p:xfrm>
          <a:off x="2287040" y="1983035"/>
          <a:ext cx="7678879" cy="4010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4198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Outline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301FD-4F6B-4F09-851B-2F84AA2276C8}" type="datetime1">
              <a:rPr lang="en-US" smtClean="0"/>
              <a:t>12/6/2016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0CBF-3102-4057-8086-A80A95C32AE4}" type="slidenum">
              <a:rPr lang="en-US" smtClean="0"/>
              <a:t>17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54083" y="1866115"/>
            <a:ext cx="10058400" cy="4078288"/>
          </a:xfrm>
        </p:spPr>
        <p:txBody>
          <a:bodyPr/>
          <a:lstStyle/>
          <a:p>
            <a:pPr marL="461963" indent="-461963">
              <a:lnSpc>
                <a:spcPts val="3800"/>
              </a:lnSpc>
              <a:spcBef>
                <a:spcPts val="500"/>
              </a:spcBef>
              <a:buFont typeface="Wingdings" panose="05000000000000000000" pitchFamily="2" charset="2"/>
              <a:buChar char="§"/>
            </a:pPr>
            <a:r>
              <a:rPr lang="en-US" sz="3600" dirty="0">
                <a:cs typeface="Times New Roman" panose="02020603050405020304" pitchFamily="18" charset="0"/>
              </a:rPr>
              <a:t>Motivation and Background</a:t>
            </a:r>
          </a:p>
          <a:p>
            <a:pPr marL="461963" indent="-461963">
              <a:lnSpc>
                <a:spcPts val="3800"/>
              </a:lnSpc>
              <a:spcBef>
                <a:spcPts val="500"/>
              </a:spcBef>
              <a:buFont typeface="Wingdings" panose="05000000000000000000" pitchFamily="2" charset="2"/>
              <a:buChar char="§"/>
            </a:pPr>
            <a:r>
              <a:rPr lang="en-US" sz="3600" dirty="0" smtClean="0">
                <a:cs typeface="Times New Roman" panose="02020603050405020304" pitchFamily="18" charset="0"/>
              </a:rPr>
              <a:t>Two-share TI masking</a:t>
            </a:r>
            <a:endParaRPr lang="en-US" sz="3600" dirty="0">
              <a:cs typeface="Times New Roman" panose="02020603050405020304" pitchFamily="18" charset="0"/>
            </a:endParaRPr>
          </a:p>
          <a:p>
            <a:pPr marL="461963" indent="-461963">
              <a:lnSpc>
                <a:spcPts val="3800"/>
              </a:lnSpc>
              <a:spcBef>
                <a:spcPts val="500"/>
              </a:spcBef>
              <a:buFont typeface="Wingdings" panose="05000000000000000000" pitchFamily="2" charset="2"/>
              <a:buChar char="§"/>
            </a:pPr>
            <a:r>
              <a:rPr lang="en-US" sz="3600" dirty="0">
                <a:cs typeface="Times New Roman" panose="02020603050405020304" pitchFamily="18" charset="0"/>
              </a:rPr>
              <a:t>Implementation results</a:t>
            </a:r>
          </a:p>
          <a:p>
            <a:pPr marL="461963" indent="-461963">
              <a:lnSpc>
                <a:spcPts val="3800"/>
              </a:lnSpc>
              <a:spcBef>
                <a:spcPts val="500"/>
              </a:spcBef>
              <a:buFont typeface="Wingdings" panose="05000000000000000000" pitchFamily="2" charset="2"/>
              <a:buChar char="§"/>
            </a:pPr>
            <a:r>
              <a:rPr lang="en-US" sz="3600" dirty="0" smtClean="0">
                <a:solidFill>
                  <a:schemeClr val="accent1"/>
                </a:solidFill>
                <a:cs typeface="Times New Roman" panose="02020603050405020304" pitchFamily="18" charset="0"/>
              </a:rPr>
              <a:t>Leakage </a:t>
            </a:r>
            <a:r>
              <a:rPr lang="en-US" sz="3600" dirty="0">
                <a:solidFill>
                  <a:schemeClr val="accent1"/>
                </a:solidFill>
                <a:cs typeface="Times New Roman" panose="02020603050405020304" pitchFamily="18" charset="0"/>
              </a:rPr>
              <a:t>Analysis</a:t>
            </a:r>
          </a:p>
          <a:p>
            <a:pPr marL="461963" indent="-461963">
              <a:lnSpc>
                <a:spcPts val="3800"/>
              </a:lnSpc>
              <a:spcBef>
                <a:spcPts val="500"/>
              </a:spcBef>
              <a:buFont typeface="Wingdings" panose="05000000000000000000" pitchFamily="2" charset="2"/>
              <a:buChar char="§"/>
            </a:pPr>
            <a:r>
              <a:rPr lang="en-US" sz="3600" dirty="0" smtClean="0">
                <a:cs typeface="Times New Roman" panose="02020603050405020304" pitchFamily="18" charset="0"/>
              </a:rPr>
              <a:t>Conclusion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55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Theoretical Analysis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41008-BBC1-439E-A012-00B889242026}" type="datetime1">
              <a:rPr lang="en-US" smtClean="0"/>
              <a:t>12/6/2016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0CBF-3102-4057-8086-A80A95C32AE4}" type="slidenum">
              <a:rPr lang="en-US" smtClean="0"/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99990" y="1897970"/>
            <a:ext cx="734825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600" dirty="0" smtClean="0">
                <a:latin typeface="+mj-lt"/>
              </a:rPr>
              <a:t>2-TI Present Sbox as a target.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600" dirty="0" smtClean="0">
                <a:latin typeface="+mj-lt"/>
              </a:rPr>
              <a:t>Hamming weight leakage model.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600" dirty="0" smtClean="0">
                <a:latin typeface="+mj-lt"/>
              </a:rPr>
              <a:t>1</a:t>
            </a:r>
            <a:r>
              <a:rPr lang="en-US" sz="3600" baseline="30000" dirty="0" smtClean="0">
                <a:latin typeface="+mj-lt"/>
              </a:rPr>
              <a:t>st</a:t>
            </a:r>
            <a:r>
              <a:rPr lang="en-US" sz="3600" dirty="0" smtClean="0">
                <a:latin typeface="+mj-lt"/>
              </a:rPr>
              <a:t> order and 2</a:t>
            </a:r>
            <a:r>
              <a:rPr lang="en-US" sz="3600" baseline="30000" dirty="0" smtClean="0">
                <a:latin typeface="+mj-lt"/>
              </a:rPr>
              <a:t>nd</a:t>
            </a:r>
            <a:r>
              <a:rPr lang="en-US" sz="3600" dirty="0" smtClean="0">
                <a:latin typeface="+mj-lt"/>
              </a:rPr>
              <a:t> order analyses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600" dirty="0" smtClean="0">
                <a:latin typeface="+mj-lt"/>
              </a:rPr>
              <a:t>T-test and CPA attack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5258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Theoretical Analysis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41008-BBC1-439E-A012-00B889242026}" type="datetime1">
              <a:rPr lang="en-US" smtClean="0"/>
              <a:t>12/6/2016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0CBF-3102-4057-8086-A80A95C32AE4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268905"/>
            <a:ext cx="9964904" cy="40212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33415" y="180724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1st order analyses on Present Sbox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9310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Outline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301FD-4F6B-4F09-851B-2F84AA2276C8}" type="datetime1">
              <a:rPr lang="en-US" smtClean="0"/>
              <a:t>12/6/2016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0CBF-3102-4057-8086-A80A95C32AE4}" type="slidenum">
              <a:rPr lang="en-US" smtClean="0"/>
              <a:t>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54083" y="1866115"/>
            <a:ext cx="10058400" cy="4078288"/>
          </a:xfrm>
        </p:spPr>
        <p:txBody>
          <a:bodyPr/>
          <a:lstStyle/>
          <a:p>
            <a:pPr marL="461963" indent="-461963">
              <a:lnSpc>
                <a:spcPts val="3800"/>
              </a:lnSpc>
              <a:spcBef>
                <a:spcPts val="500"/>
              </a:spcBef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accent1"/>
                </a:solidFill>
                <a:cs typeface="Times New Roman" panose="02020603050405020304" pitchFamily="18" charset="0"/>
              </a:rPr>
              <a:t>Motivation and Background</a:t>
            </a:r>
          </a:p>
          <a:p>
            <a:pPr marL="461963" indent="-461963">
              <a:lnSpc>
                <a:spcPts val="3800"/>
              </a:lnSpc>
              <a:spcBef>
                <a:spcPts val="500"/>
              </a:spcBef>
              <a:buFont typeface="Wingdings" panose="05000000000000000000" pitchFamily="2" charset="2"/>
              <a:buChar char="§"/>
            </a:pPr>
            <a:r>
              <a:rPr lang="en-US" sz="3600" dirty="0" smtClean="0">
                <a:cs typeface="Times New Roman" panose="02020603050405020304" pitchFamily="18" charset="0"/>
              </a:rPr>
              <a:t>Two-share TI masking</a:t>
            </a:r>
            <a:endParaRPr lang="en-US" sz="3600" dirty="0">
              <a:cs typeface="Times New Roman" panose="02020603050405020304" pitchFamily="18" charset="0"/>
            </a:endParaRPr>
          </a:p>
          <a:p>
            <a:pPr marL="461963" indent="-461963">
              <a:lnSpc>
                <a:spcPts val="3800"/>
              </a:lnSpc>
              <a:spcBef>
                <a:spcPts val="500"/>
              </a:spcBef>
              <a:buFont typeface="Wingdings" panose="05000000000000000000" pitchFamily="2" charset="2"/>
              <a:buChar char="§"/>
            </a:pPr>
            <a:r>
              <a:rPr lang="en-US" sz="3600" dirty="0">
                <a:cs typeface="Times New Roman" panose="02020603050405020304" pitchFamily="18" charset="0"/>
              </a:rPr>
              <a:t>Implementation </a:t>
            </a:r>
            <a:r>
              <a:rPr lang="en-US" sz="3600" dirty="0" smtClean="0">
                <a:cs typeface="Times New Roman" panose="02020603050405020304" pitchFamily="18" charset="0"/>
              </a:rPr>
              <a:t>results</a:t>
            </a:r>
            <a:endParaRPr lang="en-US" sz="3600" dirty="0">
              <a:cs typeface="Times New Roman" panose="02020603050405020304" pitchFamily="18" charset="0"/>
            </a:endParaRPr>
          </a:p>
          <a:p>
            <a:pPr marL="461963" indent="-461963">
              <a:lnSpc>
                <a:spcPts val="3800"/>
              </a:lnSpc>
              <a:spcBef>
                <a:spcPts val="500"/>
              </a:spcBef>
              <a:buFont typeface="Wingdings" panose="05000000000000000000" pitchFamily="2" charset="2"/>
              <a:buChar char="§"/>
            </a:pPr>
            <a:r>
              <a:rPr lang="en-US" sz="3600" dirty="0" smtClean="0">
                <a:cs typeface="Times New Roman" panose="02020603050405020304" pitchFamily="18" charset="0"/>
              </a:rPr>
              <a:t>Leakage Analysis</a:t>
            </a:r>
          </a:p>
          <a:p>
            <a:pPr marL="461963" indent="-461963">
              <a:lnSpc>
                <a:spcPts val="3800"/>
              </a:lnSpc>
              <a:spcBef>
                <a:spcPts val="500"/>
              </a:spcBef>
              <a:buFont typeface="Wingdings" panose="05000000000000000000" pitchFamily="2" charset="2"/>
              <a:buChar char="§"/>
            </a:pPr>
            <a:r>
              <a:rPr lang="en-US" sz="3600" dirty="0" smtClean="0">
                <a:cs typeface="Times New Roman" panose="02020603050405020304" pitchFamily="18" charset="0"/>
              </a:rPr>
              <a:t>Conclusion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15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Theoretical Analysis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41008-BBC1-439E-A012-00B889242026}" type="datetime1">
              <a:rPr lang="en-US" smtClean="0"/>
              <a:t>12/6/2016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0CBF-3102-4057-8086-A80A95C32AE4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306208"/>
            <a:ext cx="9963655" cy="39661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33415" y="180724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2nd order analyses on Present Sbox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5240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Practical Analysis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41008-BBC1-439E-A012-00B889242026}" type="datetime1">
              <a:rPr lang="en-US" smtClean="0"/>
              <a:t>12/6/2016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0CBF-3102-4057-8086-A80A95C32AE4}" type="slidenum">
              <a:rPr lang="en-US" smtClean="0"/>
              <a:t>21</a:t>
            </a:fld>
            <a:endParaRPr lang="en-US"/>
          </a:p>
        </p:txBody>
      </p:sp>
      <p:pic>
        <p:nvPicPr>
          <p:cNvPr id="7" name="Picture 4" descr="http://satoh.cs.uec.ac.jp/SAKURA/hardware/SASEBO-GI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528696" y="3587574"/>
            <a:ext cx="2805554" cy="244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45632" y="1932859"/>
            <a:ext cx="8169383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+mj-lt"/>
              </a:rPr>
              <a:t>Targets: </a:t>
            </a:r>
            <a:r>
              <a:rPr lang="en-US" sz="2800" dirty="0" smtClean="0">
                <a:latin typeface="+mj-lt"/>
              </a:rPr>
              <a:t>2TI/3TI </a:t>
            </a:r>
            <a:r>
              <a:rPr lang="en-US" sz="2800" dirty="0" smtClean="0">
                <a:latin typeface="+mj-lt"/>
              </a:rPr>
              <a:t>round-based </a:t>
            </a:r>
            <a:r>
              <a:rPr lang="en-US" sz="2800" dirty="0" smtClean="0">
                <a:latin typeface="+mj-lt"/>
              </a:rPr>
              <a:t>Simon, 2TI </a:t>
            </a:r>
            <a:r>
              <a:rPr lang="en-US" altLang="zh-CN" sz="2800" dirty="0" smtClean="0">
                <a:latin typeface="+mj-lt"/>
              </a:rPr>
              <a:t>Present</a:t>
            </a:r>
            <a:endParaRPr lang="en-US" sz="2800" dirty="0" smtClean="0">
              <a:latin typeface="+mj-lt"/>
            </a:endParaRP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+mj-lt"/>
              </a:rPr>
              <a:t>Platform</a:t>
            </a:r>
            <a:r>
              <a:rPr lang="en-US" sz="2800" dirty="0">
                <a:latin typeface="+mj-lt"/>
              </a:rPr>
              <a:t>: SASEBO-GII clocked at 3MHz; </a:t>
            </a:r>
            <a:endParaRPr lang="en-US" sz="2800" dirty="0" smtClean="0">
              <a:latin typeface="+mj-lt"/>
            </a:endParaRP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800" dirty="0">
                <a:latin typeface="+mj-lt"/>
              </a:rPr>
              <a:t>Oscilloscope: Tektronix DPO; 100MS/sec</a:t>
            </a:r>
            <a:r>
              <a:rPr lang="en-US" sz="2800" dirty="0" smtClean="0">
                <a:latin typeface="+mj-lt"/>
              </a:rPr>
              <a:t>;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9755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Analyses on Simon (2TI Round-based)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41008-BBC1-439E-A012-00B889242026}" type="datetime1">
              <a:rPr lang="en-US" smtClean="0"/>
              <a:t>12/6/2016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0CBF-3102-4057-8086-A80A95C32AE4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407" y="2271780"/>
            <a:ext cx="9877273" cy="39479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33415" y="180724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T-test analyses on 2TI Simon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3861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Analyses on Simon (3TI Round-based)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41008-BBC1-439E-A012-00B889242026}" type="datetime1">
              <a:rPr lang="en-US" smtClean="0"/>
              <a:t>12/6/2016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0CBF-3102-4057-8086-A80A95C32AE4}" type="slidenum">
              <a:rPr lang="en-US" smtClean="0"/>
              <a:t>23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805" y="2283258"/>
            <a:ext cx="9868875" cy="39925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33415" y="180724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T-test analyses on 3TI Simon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9230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2</a:t>
            </a:r>
            <a:r>
              <a:rPr lang="en-US" baseline="30000" dirty="0" smtClean="0">
                <a:solidFill>
                  <a:schemeClr val="accent1"/>
                </a:solidFill>
              </a:rPr>
              <a:t>nd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order CPA on 2-TI Simon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41008-BBC1-439E-A012-00B889242026}" type="datetime1">
              <a:rPr lang="en-US" smtClean="0"/>
              <a:t>12/6/2016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0CBF-3102-4057-8086-A80A95C32AE4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819" y="2038072"/>
            <a:ext cx="5779321" cy="42667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33415" y="1778665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Number of traces vs. Correlation Coefficient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0171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2</a:t>
            </a:r>
            <a:r>
              <a:rPr lang="en-US" baseline="30000" dirty="0" smtClean="0">
                <a:solidFill>
                  <a:schemeClr val="accent1"/>
                </a:solidFill>
              </a:rPr>
              <a:t>nd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order CPA on 2-TI </a:t>
            </a:r>
            <a:r>
              <a:rPr lang="en-US" dirty="0" smtClean="0">
                <a:solidFill>
                  <a:schemeClr val="accent1"/>
                </a:solidFill>
              </a:rPr>
              <a:t>Present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41008-BBC1-439E-A012-00B889242026}" type="datetime1">
              <a:rPr lang="en-US" smtClean="0"/>
              <a:t>12/6/2016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0CBF-3102-4057-8086-A80A95C32AE4}" type="slidenum">
              <a:rPr lang="en-US" smtClean="0"/>
              <a:t>25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33415" y="1778665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Number of traces vs. Correlation Coefficient</a:t>
            </a:r>
            <a:endParaRPr lang="en-US" sz="2400" dirty="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2900" y="2240330"/>
            <a:ext cx="5787160" cy="405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02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Outline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301FD-4F6B-4F09-851B-2F84AA2276C8}" type="datetime1">
              <a:rPr lang="en-US" smtClean="0"/>
              <a:t>12/6/2016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0CBF-3102-4057-8086-A80A95C32AE4}" type="slidenum">
              <a:rPr lang="en-US" smtClean="0"/>
              <a:t>26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54083" y="1866115"/>
            <a:ext cx="10058400" cy="4078288"/>
          </a:xfrm>
        </p:spPr>
        <p:txBody>
          <a:bodyPr/>
          <a:lstStyle/>
          <a:p>
            <a:pPr marL="461963" indent="-461963">
              <a:lnSpc>
                <a:spcPts val="3800"/>
              </a:lnSpc>
              <a:spcBef>
                <a:spcPts val="500"/>
              </a:spcBef>
              <a:buFont typeface="Wingdings" panose="05000000000000000000" pitchFamily="2" charset="2"/>
              <a:buChar char="§"/>
            </a:pPr>
            <a:r>
              <a:rPr lang="en-US" sz="3600" dirty="0">
                <a:cs typeface="Times New Roman" panose="02020603050405020304" pitchFamily="18" charset="0"/>
              </a:rPr>
              <a:t>Motivation and Background</a:t>
            </a:r>
          </a:p>
          <a:p>
            <a:pPr marL="461963" indent="-461963">
              <a:lnSpc>
                <a:spcPts val="3800"/>
              </a:lnSpc>
              <a:spcBef>
                <a:spcPts val="500"/>
              </a:spcBef>
              <a:buFont typeface="Wingdings" panose="05000000000000000000" pitchFamily="2" charset="2"/>
              <a:buChar char="§"/>
            </a:pPr>
            <a:r>
              <a:rPr lang="en-US" sz="3600" dirty="0" smtClean="0">
                <a:cs typeface="Times New Roman" panose="02020603050405020304" pitchFamily="18" charset="0"/>
              </a:rPr>
              <a:t>Two-share TI masking</a:t>
            </a:r>
            <a:endParaRPr lang="en-US" sz="3600" dirty="0">
              <a:cs typeface="Times New Roman" panose="02020603050405020304" pitchFamily="18" charset="0"/>
            </a:endParaRPr>
          </a:p>
          <a:p>
            <a:pPr marL="461963" indent="-461963">
              <a:lnSpc>
                <a:spcPts val="3800"/>
              </a:lnSpc>
              <a:spcBef>
                <a:spcPts val="500"/>
              </a:spcBef>
              <a:buFont typeface="Wingdings" panose="05000000000000000000" pitchFamily="2" charset="2"/>
              <a:buChar char="§"/>
            </a:pPr>
            <a:r>
              <a:rPr lang="en-US" sz="3600" dirty="0">
                <a:cs typeface="Times New Roman" panose="02020603050405020304" pitchFamily="18" charset="0"/>
              </a:rPr>
              <a:t>Implementation results</a:t>
            </a:r>
          </a:p>
          <a:p>
            <a:pPr marL="461963" indent="-461963">
              <a:lnSpc>
                <a:spcPts val="3800"/>
              </a:lnSpc>
              <a:spcBef>
                <a:spcPts val="500"/>
              </a:spcBef>
              <a:buFont typeface="Wingdings" panose="05000000000000000000" pitchFamily="2" charset="2"/>
              <a:buChar char="§"/>
            </a:pPr>
            <a:r>
              <a:rPr lang="en-US" sz="3600" dirty="0" smtClean="0">
                <a:cs typeface="Times New Roman" panose="02020603050405020304" pitchFamily="18" charset="0"/>
              </a:rPr>
              <a:t>Leakage Analysis</a:t>
            </a:r>
          </a:p>
          <a:p>
            <a:pPr marL="461963" indent="-461963">
              <a:lnSpc>
                <a:spcPts val="3800"/>
              </a:lnSpc>
              <a:spcBef>
                <a:spcPts val="500"/>
              </a:spcBef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accent1"/>
                </a:solidFill>
                <a:cs typeface="Times New Roman" panose="02020603050405020304" pitchFamily="18" charset="0"/>
              </a:rPr>
              <a:t>Conclusion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4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Conclusion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41008-BBC1-439E-A012-00B889242026}" type="datetime1">
              <a:rPr lang="en-US" smtClean="0"/>
              <a:t>12/6/2016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0CBF-3102-4057-8086-A80A95C32AE4}" type="slidenum">
              <a:rPr lang="en-US" smtClean="0"/>
              <a:t>27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97280" y="1897970"/>
            <a:ext cx="964416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b="1" dirty="0" smtClean="0">
                <a:latin typeface="+mj-lt"/>
              </a:rPr>
              <a:t>Pipelining and </a:t>
            </a:r>
            <a:r>
              <a:rPr lang="en-US" sz="3200" b="1" dirty="0" err="1" smtClean="0">
                <a:latin typeface="+mj-lt"/>
              </a:rPr>
              <a:t>Serilization</a:t>
            </a:r>
            <a:r>
              <a:rPr lang="en-US" sz="3200" b="1" dirty="0" smtClean="0">
                <a:latin typeface="+mj-lt"/>
              </a:rPr>
              <a:t>.</a:t>
            </a:r>
          </a:p>
          <a:p>
            <a:r>
              <a:rPr lang="en-US" sz="3200" dirty="0" smtClean="0">
                <a:latin typeface="+mj-lt"/>
              </a:rPr>
              <a:t>   - Reduced </a:t>
            </a:r>
            <a:r>
              <a:rPr lang="en-US" sz="3200" dirty="0">
                <a:latin typeface="+mj-lt"/>
              </a:rPr>
              <a:t>area and </a:t>
            </a:r>
            <a:r>
              <a:rPr lang="en-US" sz="3200" dirty="0" smtClean="0">
                <a:latin typeface="+mj-lt"/>
              </a:rPr>
              <a:t>randomness.</a:t>
            </a:r>
          </a:p>
          <a:p>
            <a:r>
              <a:rPr lang="en-US" sz="3200" dirty="0" smtClean="0">
                <a:latin typeface="+mj-lt"/>
              </a:rPr>
              <a:t>   - Maintained performance.</a:t>
            </a:r>
            <a:endParaRPr lang="en-US" sz="3200" dirty="0">
              <a:latin typeface="+mj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b="1" dirty="0" smtClean="0">
                <a:latin typeface="+mj-lt"/>
              </a:rPr>
              <a:t>Fit for lightweight cryptography.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b="1" dirty="0" smtClean="0">
                <a:latin typeface="+mj-lt"/>
              </a:rPr>
              <a:t>First order side-channel leakage resistance.</a:t>
            </a:r>
            <a:endParaRPr lang="en-US" sz="3200" b="1" dirty="0" smtClean="0">
              <a:latin typeface="+mj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b="1" dirty="0" smtClean="0">
                <a:latin typeface="+mj-lt"/>
              </a:rPr>
              <a:t>Strong </a:t>
            </a:r>
            <a:r>
              <a:rPr lang="en-US" sz="3200" b="1" dirty="0" smtClean="0">
                <a:latin typeface="+mj-lt"/>
              </a:rPr>
              <a:t>second </a:t>
            </a:r>
            <a:r>
              <a:rPr lang="en-US" sz="3200" b="1" dirty="0" smtClean="0">
                <a:latin typeface="+mj-lt"/>
              </a:rPr>
              <a:t>order leakage </a:t>
            </a:r>
            <a:r>
              <a:rPr lang="en-US" sz="3200" b="1" dirty="0" smtClean="0">
                <a:latin typeface="+mj-lt"/>
              </a:rPr>
              <a:t>is observed in 2-TI</a:t>
            </a:r>
            <a:r>
              <a:rPr lang="en-US" sz="3200" b="1" dirty="0" smtClean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537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0CBF-3102-4057-8086-A80A95C32AE4}" type="slidenum">
              <a:rPr lang="en-US" smtClean="0"/>
              <a:t>28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9A6EF-3682-4F23-BFE2-48F9B16A168C}" type="datetime1">
              <a:rPr lang="en-US" smtClean="0"/>
              <a:t>12/6/2016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511824" y="3032956"/>
            <a:ext cx="792088" cy="792088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0" i="0" u="none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4400" b="1" dirty="0" smtClean="0">
                <a:solidFill>
                  <a:srgbClr val="FFFFFF"/>
                </a:solidFill>
                <a:latin typeface="Century Gothic" pitchFamily="34" charset="0"/>
              </a:rPr>
              <a:t>H</a:t>
            </a:r>
          </a:p>
        </p:txBody>
      </p:sp>
      <p:sp>
        <p:nvSpPr>
          <p:cNvPr id="9" name="Oval 8"/>
          <p:cNvSpPr/>
          <p:nvPr/>
        </p:nvSpPr>
        <p:spPr>
          <a:xfrm>
            <a:off x="3719736" y="3032956"/>
            <a:ext cx="792088" cy="792088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0" i="0" u="none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 smtClean="0">
                <a:latin typeface="Century Gothic" pitchFamily="34" charset="0"/>
              </a:rPr>
              <a:t>T</a:t>
            </a:r>
            <a:endParaRPr lang="en-US" sz="4400" b="1" dirty="0">
              <a:latin typeface="Century Gothic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096000" y="3032956"/>
            <a:ext cx="792088" cy="792088"/>
          </a:xfrm>
          <a:prstGeom prst="ellipse">
            <a:avLst/>
          </a:prstGeom>
          <a:solidFill>
            <a:schemeClr val="accent1">
              <a:lumMod val="75000"/>
              <a:lumOff val="2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0" i="0" u="none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4400" b="1" dirty="0" smtClean="0">
                <a:solidFill>
                  <a:srgbClr val="FFFFFF"/>
                </a:solidFill>
                <a:latin typeface="Century Gothic" pitchFamily="34" charset="0"/>
              </a:rPr>
              <a:t>N</a:t>
            </a:r>
          </a:p>
        </p:txBody>
      </p:sp>
      <p:sp>
        <p:nvSpPr>
          <p:cNvPr id="11" name="Oval 10"/>
          <p:cNvSpPr/>
          <p:nvPr/>
        </p:nvSpPr>
        <p:spPr>
          <a:xfrm>
            <a:off x="5303912" y="3032956"/>
            <a:ext cx="792088" cy="792088"/>
          </a:xfrm>
          <a:prstGeom prst="ellipse">
            <a:avLst/>
          </a:prstGeom>
          <a:solidFill>
            <a:srgbClr val="E20015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0" i="0" u="none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4400" b="1" dirty="0" smtClean="0">
                <a:solidFill>
                  <a:srgbClr val="FFFFFF"/>
                </a:solidFill>
                <a:latin typeface="Century Gothic" pitchFamily="34" charset="0"/>
              </a:rPr>
              <a:t>A</a:t>
            </a:r>
          </a:p>
        </p:txBody>
      </p:sp>
      <p:sp>
        <p:nvSpPr>
          <p:cNvPr id="12" name="Oval 11"/>
          <p:cNvSpPr/>
          <p:nvPr/>
        </p:nvSpPr>
        <p:spPr>
          <a:xfrm>
            <a:off x="7680176" y="3032956"/>
            <a:ext cx="792088" cy="792088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0" i="0" u="none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4400" b="1" dirty="0" smtClean="0">
                <a:solidFill>
                  <a:srgbClr val="FFFFFF"/>
                </a:solidFill>
                <a:latin typeface="Century Gothic" pitchFamily="34" charset="0"/>
              </a:rPr>
              <a:t>S</a:t>
            </a:r>
          </a:p>
        </p:txBody>
      </p:sp>
      <p:sp>
        <p:nvSpPr>
          <p:cNvPr id="13" name="Oval 12"/>
          <p:cNvSpPr/>
          <p:nvPr/>
        </p:nvSpPr>
        <p:spPr>
          <a:xfrm>
            <a:off x="6888088" y="3032956"/>
            <a:ext cx="792088" cy="792088"/>
          </a:xfrm>
          <a:prstGeom prst="ellipse">
            <a:avLst/>
          </a:prstGeom>
          <a:solidFill>
            <a:srgbClr val="808285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0" i="0" u="none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4400" b="1" dirty="0" smtClean="0">
                <a:solidFill>
                  <a:srgbClr val="FFFFFF"/>
                </a:solidFill>
                <a:latin typeface="Century Gothic" pitchFamily="34" charset="0"/>
              </a:rPr>
              <a:t>K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052" y="755419"/>
            <a:ext cx="2075768" cy="84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6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Present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41008-BBC1-439E-A012-00B889242026}" type="datetime1">
              <a:rPr lang="en-US" smtClean="0"/>
              <a:t>12/6/2016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0CBF-3102-4057-8086-A80A95C32AE4}" type="slidenum">
              <a:rPr lang="en-US" smtClean="0"/>
              <a:t>29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6023" y="1950283"/>
            <a:ext cx="3163325" cy="4296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48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Motivation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41008-BBC1-439E-A012-00B889242026}" type="datetime1">
              <a:rPr lang="en-US" smtClean="0"/>
              <a:t>12/6/2016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0CBF-3102-4057-8086-A80A95C32AE4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47689" y="4469101"/>
            <a:ext cx="995758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800" dirty="0">
                <a:latin typeface="+mj-lt"/>
              </a:rPr>
              <a:t>T</a:t>
            </a:r>
            <a:r>
              <a:rPr lang="en-US" sz="2800" dirty="0" smtClean="0">
                <a:latin typeface="+mj-lt"/>
              </a:rPr>
              <a:t>ailored for constrained applications – Lightweight Cryptography.</a:t>
            </a:r>
            <a:endParaRPr lang="en-US" sz="2800" dirty="0" smtClean="0">
              <a:latin typeface="+mj-lt"/>
            </a:endParaRP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+mj-lt"/>
              </a:rPr>
              <a:t>Physical security, e.g., side-channel leakage resistance.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800" dirty="0">
                <a:latin typeface="+mj-lt"/>
              </a:rPr>
              <a:t>Efficient Implementations in terms of area and other costs</a:t>
            </a:r>
            <a:r>
              <a:rPr lang="en-US" sz="2800" dirty="0">
                <a:latin typeface="+mj-lt"/>
              </a:rPr>
              <a:t>.</a:t>
            </a:r>
            <a:endParaRPr lang="en-US" sz="2800" dirty="0">
              <a:latin typeface="+mj-lt"/>
            </a:endParaRPr>
          </a:p>
        </p:txBody>
      </p:sp>
      <p:pic>
        <p:nvPicPr>
          <p:cNvPr id="1026" name="Picture 2" descr="Image result for internet of thing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552" y="1962782"/>
            <a:ext cx="4461734" cy="250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194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Application on </a:t>
            </a:r>
            <a:r>
              <a:rPr lang="en-US" dirty="0" smtClean="0">
                <a:solidFill>
                  <a:schemeClr val="accent1"/>
                </a:solidFill>
              </a:rPr>
              <a:t>Present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41008-BBC1-439E-A012-00B889242026}" type="datetime1">
              <a:rPr lang="en-US" smtClean="0"/>
              <a:t>12/6/2016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0CBF-3102-4057-8086-A80A95C32AE4}" type="slidenum">
              <a:rPr lang="en-US" smtClean="0"/>
              <a:t>30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8844" y="2768184"/>
            <a:ext cx="6962823" cy="28433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28416" y="2062374"/>
            <a:ext cx="5129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j-lt"/>
              </a:rPr>
              <a:t>2-share datapath of Present Sbox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3736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Application on </a:t>
            </a:r>
            <a:r>
              <a:rPr lang="en-US" dirty="0" smtClean="0">
                <a:solidFill>
                  <a:schemeClr val="accent1"/>
                </a:solidFill>
              </a:rPr>
              <a:t>Present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41008-BBC1-439E-A012-00B889242026}" type="datetime1">
              <a:rPr lang="en-US" smtClean="0"/>
              <a:t>12/6/2016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0CBF-3102-4057-8086-A80A95C32AE4}" type="slidenum">
              <a:rPr lang="en-US" smtClean="0"/>
              <a:t>31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3510" y="2525084"/>
            <a:ext cx="5140341" cy="36198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86784" y="2001864"/>
            <a:ext cx="5129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j-lt"/>
              </a:rPr>
              <a:t>2-sharing of G function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9459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How many shares?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41008-BBC1-439E-A012-00B889242026}" type="datetime1">
              <a:rPr lang="en-US" smtClean="0"/>
              <a:t>12/6/2016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0CBF-3102-4057-8086-A80A95C32AE4}" type="slidenum">
              <a:rPr lang="en-US" smtClean="0"/>
              <a:t>32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400263" y="2852659"/>
            <a:ext cx="6500195" cy="2788275"/>
            <a:chOff x="1189579" y="2654356"/>
            <a:chExt cx="6500195" cy="278827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45799" y="2754514"/>
              <a:ext cx="4181276" cy="2688117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189579" y="2654356"/>
              <a:ext cx="6500195" cy="13234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rgbClr val="00B050"/>
                  </a:solidFill>
                  <a:latin typeface="+mj-lt"/>
                </a:rPr>
                <a:t>Area</a:t>
              </a:r>
              <a:r>
                <a:rPr lang="en-US" sz="4000" dirty="0" smtClean="0">
                  <a:latin typeface="+mj-lt"/>
                </a:rPr>
                <a:t>                    </a:t>
              </a:r>
              <a:r>
                <a:rPr lang="en-US" sz="4000" dirty="0" smtClean="0">
                  <a:solidFill>
                    <a:schemeClr val="accent1"/>
                  </a:solidFill>
                  <a:latin typeface="+mj-lt"/>
                </a:rPr>
                <a:t>Performance</a:t>
              </a:r>
            </a:p>
            <a:p>
              <a:r>
                <a:rPr lang="en-US" sz="4000" dirty="0" smtClean="0">
                  <a:solidFill>
                    <a:srgbClr val="92D050"/>
                  </a:solidFill>
                  <a:latin typeface="+mj-lt"/>
                </a:rPr>
                <a:t>Randomness</a:t>
              </a:r>
              <a:r>
                <a:rPr lang="en-US" sz="4000" dirty="0" smtClean="0">
                  <a:latin typeface="+mj-lt"/>
                </a:rPr>
                <a:t>      </a:t>
              </a:r>
              <a:r>
                <a:rPr lang="en-US" sz="4000" dirty="0" smtClean="0">
                  <a:solidFill>
                    <a:srgbClr val="FF0000"/>
                  </a:solidFill>
                  <a:latin typeface="+mj-lt"/>
                </a:rPr>
                <a:t>Security</a:t>
              </a:r>
              <a:endParaRPr lang="en-US" sz="4000" dirty="0">
                <a:solidFill>
                  <a:srgbClr val="FF0000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597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2677" y="2409464"/>
            <a:ext cx="8315325" cy="28860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Threshold </a:t>
            </a:r>
            <a:r>
              <a:rPr lang="en-US" dirty="0" smtClean="0">
                <a:solidFill>
                  <a:schemeClr val="accent1"/>
                </a:solidFill>
              </a:rPr>
              <a:t>Implementation(TI)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41008-BBC1-439E-A012-00B889242026}" type="datetime1">
              <a:rPr lang="en-US" smtClean="0"/>
              <a:t>12/6/2016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0CBF-3102-4057-8086-A80A95C32AE4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90486" y="1795563"/>
            <a:ext cx="94651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latin typeface="+mj-lt"/>
              </a:rPr>
              <a:t>Correctness</a:t>
            </a:r>
            <a:r>
              <a:rPr lang="en-US" altLang="zh-CN" sz="2800" b="1" dirty="0">
                <a:latin typeface="+mj-lt"/>
              </a:rPr>
              <a:t>;</a:t>
            </a:r>
            <a:r>
              <a:rPr lang="en-US" altLang="zh-CN" sz="2800" b="1" dirty="0" smtClean="0">
                <a:latin typeface="+mj-lt"/>
              </a:rPr>
              <a:t> Non-completeness; </a:t>
            </a:r>
            <a:r>
              <a:rPr lang="en-US" altLang="zh-CN" sz="2800" b="1" dirty="0">
                <a:latin typeface="+mj-lt"/>
              </a:rPr>
              <a:t>Uniformity</a:t>
            </a:r>
            <a:endParaRPr lang="en-US" sz="2800" b="1" dirty="0">
              <a:latin typeface="+mj-lt"/>
            </a:endParaRPr>
          </a:p>
          <a:p>
            <a:endParaRPr lang="en-US" sz="28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896007" y="5498747"/>
            <a:ext cx="6676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2562966" y="5311179"/>
            <a:ext cx="7243222" cy="714556"/>
            <a:chOff x="2562966" y="5498747"/>
            <a:chExt cx="7243222" cy="71455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62966" y="5498747"/>
              <a:ext cx="469606" cy="71455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42453" y="5498747"/>
              <a:ext cx="469606" cy="71455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84804" y="5498747"/>
              <a:ext cx="469606" cy="71455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36582" y="5498747"/>
              <a:ext cx="469606" cy="714556"/>
            </a:xfrm>
            <a:prstGeom prst="rect">
              <a:avLst/>
            </a:prstGeom>
          </p:spPr>
        </p:pic>
      </p:grpSp>
      <p:sp>
        <p:nvSpPr>
          <p:cNvPr id="15" name="Right Arrow 14"/>
          <p:cNvSpPr/>
          <p:nvPr/>
        </p:nvSpPr>
        <p:spPr>
          <a:xfrm>
            <a:off x="3957972" y="3894815"/>
            <a:ext cx="725864" cy="47134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592108" y="6071035"/>
            <a:ext cx="80053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 smtClean="0"/>
              <a:t>Nikova</a:t>
            </a:r>
            <a:r>
              <a:rPr lang="en-US" sz="1200" dirty="0"/>
              <a:t>, S., </a:t>
            </a:r>
            <a:r>
              <a:rPr lang="en-US" sz="1200" dirty="0" err="1"/>
              <a:t>Rechberger</a:t>
            </a:r>
            <a:r>
              <a:rPr lang="en-US" sz="1200" dirty="0"/>
              <a:t>, C., </a:t>
            </a:r>
            <a:r>
              <a:rPr lang="en-US" sz="1200" dirty="0" err="1"/>
              <a:t>Rijmen</a:t>
            </a:r>
            <a:r>
              <a:rPr lang="en-US" sz="1200" dirty="0"/>
              <a:t>, V.: </a:t>
            </a:r>
            <a:r>
              <a:rPr lang="en-US" sz="1200" b="1" dirty="0"/>
              <a:t>Threshold implementations against side-channel attacks and glitches</a:t>
            </a:r>
            <a:r>
              <a:rPr lang="en-US" sz="1200" dirty="0"/>
              <a:t>. </a:t>
            </a:r>
            <a:r>
              <a:rPr lang="en-US" sz="1200" dirty="0" smtClean="0"/>
              <a:t>ICICS 2006.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2020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How many shares?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CD516-6346-4929-8D72-AC8EC9DF0C7F}" type="datetime1">
              <a:rPr lang="en-US" smtClean="0"/>
              <a:t>12/7/2016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0CBF-3102-4057-8086-A80A95C32AE4}" type="slidenum">
              <a:rPr lang="en-US" smtClean="0"/>
              <a:t>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796413" y="2790891"/>
                <a:ext cx="3703130" cy="1107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6600" i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6600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6600" i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66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6413" y="2790891"/>
                <a:ext cx="3703130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1963783" y="4345863"/>
            <a:ext cx="8325394" cy="808012"/>
          </a:xfrm>
        </p:spPr>
        <p:txBody>
          <a:bodyPr>
            <a:noAutofit/>
          </a:bodyPr>
          <a:lstStyle/>
          <a:p>
            <a:pPr marL="176213" indent="-176213"/>
            <a:r>
              <a:rPr lang="en-US" sz="3200" i="1" dirty="0" smtClean="0">
                <a:solidFill>
                  <a:schemeClr val="tx1"/>
                </a:solidFill>
                <a:latin typeface="+mj-lt"/>
              </a:rPr>
              <a:t>t</a:t>
            </a:r>
            <a:r>
              <a:rPr lang="en-US" sz="3200" dirty="0" smtClean="0">
                <a:solidFill>
                  <a:schemeClr val="tx1"/>
                </a:solidFill>
                <a:latin typeface="+mj-lt"/>
              </a:rPr>
              <a:t>: </a:t>
            </a:r>
            <a:r>
              <a:rPr lang="en-US" sz="3200" u="sng" dirty="0" smtClean="0">
                <a:solidFill>
                  <a:schemeClr val="tx1"/>
                </a:solidFill>
                <a:latin typeface="+mj-lt"/>
              </a:rPr>
              <a:t>degree of nonlinearity</a:t>
            </a:r>
            <a:r>
              <a:rPr lang="en-US" sz="3200" dirty="0" smtClean="0">
                <a:solidFill>
                  <a:schemeClr val="tx1"/>
                </a:solidFill>
                <a:latin typeface="+mj-lt"/>
              </a:rPr>
              <a:t>; </a:t>
            </a:r>
            <a:r>
              <a:rPr lang="en-US" sz="3200" i="1" dirty="0" smtClean="0">
                <a:solidFill>
                  <a:schemeClr val="tx1"/>
                </a:solidFill>
                <a:latin typeface="+mj-lt"/>
              </a:rPr>
              <a:t>d</a:t>
            </a:r>
            <a:r>
              <a:rPr lang="en-US" sz="3200" dirty="0" smtClean="0">
                <a:solidFill>
                  <a:schemeClr val="tx1"/>
                </a:solidFill>
                <a:latin typeface="+mj-lt"/>
              </a:rPr>
              <a:t>: </a:t>
            </a:r>
            <a:r>
              <a:rPr lang="en-US" sz="3200" u="sng" dirty="0" smtClean="0">
                <a:solidFill>
                  <a:schemeClr val="tx1"/>
                </a:solidFill>
                <a:latin typeface="+mj-lt"/>
              </a:rPr>
              <a:t>protection order</a:t>
            </a:r>
            <a:endParaRPr lang="en-US" sz="3200" u="sng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51548" y="2853634"/>
            <a:ext cx="1265991" cy="865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097280" y="5718332"/>
            <a:ext cx="106375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CMR9"/>
              </a:rPr>
              <a:t>De </a:t>
            </a:r>
            <a:r>
              <a:rPr lang="en-US" sz="1200" dirty="0" err="1">
                <a:solidFill>
                  <a:srgbClr val="000000"/>
                </a:solidFill>
                <a:latin typeface="CMR9"/>
              </a:rPr>
              <a:t>Cnudde</a:t>
            </a:r>
            <a:r>
              <a:rPr lang="en-US" sz="1200" dirty="0">
                <a:solidFill>
                  <a:srgbClr val="000000"/>
                </a:solidFill>
                <a:latin typeface="CMR9"/>
              </a:rPr>
              <a:t>, T., </a:t>
            </a:r>
            <a:r>
              <a:rPr lang="en-US" sz="1200" dirty="0" err="1">
                <a:solidFill>
                  <a:srgbClr val="000000"/>
                </a:solidFill>
                <a:latin typeface="CMR9"/>
              </a:rPr>
              <a:t>Reparaz</a:t>
            </a:r>
            <a:r>
              <a:rPr lang="en-US" sz="1200" dirty="0">
                <a:solidFill>
                  <a:srgbClr val="000000"/>
                </a:solidFill>
                <a:latin typeface="CMR9"/>
              </a:rPr>
              <a:t>, O., </a:t>
            </a:r>
            <a:r>
              <a:rPr lang="en-US" sz="1200" dirty="0" err="1">
                <a:solidFill>
                  <a:srgbClr val="000000"/>
                </a:solidFill>
                <a:latin typeface="CMR9"/>
              </a:rPr>
              <a:t>Bilgin</a:t>
            </a:r>
            <a:r>
              <a:rPr lang="en-US" sz="1200" dirty="0">
                <a:solidFill>
                  <a:srgbClr val="000000"/>
                </a:solidFill>
                <a:latin typeface="CMR9"/>
              </a:rPr>
              <a:t>, B., </a:t>
            </a:r>
            <a:r>
              <a:rPr lang="en-US" sz="1200" dirty="0" err="1">
                <a:solidFill>
                  <a:srgbClr val="000000"/>
                </a:solidFill>
                <a:latin typeface="CMR9"/>
              </a:rPr>
              <a:t>Nikova</a:t>
            </a:r>
            <a:r>
              <a:rPr lang="en-US" sz="1200" dirty="0">
                <a:solidFill>
                  <a:srgbClr val="000000"/>
                </a:solidFill>
                <a:latin typeface="CMR9"/>
              </a:rPr>
              <a:t>, S., </a:t>
            </a:r>
            <a:r>
              <a:rPr lang="en-US" sz="1200" dirty="0" err="1">
                <a:solidFill>
                  <a:srgbClr val="000000"/>
                </a:solidFill>
                <a:latin typeface="CMR9"/>
              </a:rPr>
              <a:t>Nikov</a:t>
            </a:r>
            <a:r>
              <a:rPr lang="en-US" sz="1200" dirty="0">
                <a:solidFill>
                  <a:srgbClr val="000000"/>
                </a:solidFill>
                <a:latin typeface="CMR9"/>
              </a:rPr>
              <a:t>, V., </a:t>
            </a:r>
            <a:r>
              <a:rPr lang="en-US" sz="1200" dirty="0" err="1">
                <a:solidFill>
                  <a:srgbClr val="000000"/>
                </a:solidFill>
                <a:latin typeface="CMR9"/>
              </a:rPr>
              <a:t>Rijmen</a:t>
            </a:r>
            <a:r>
              <a:rPr lang="en-US" sz="1200" dirty="0">
                <a:solidFill>
                  <a:srgbClr val="000000"/>
                </a:solidFill>
                <a:latin typeface="CMR9"/>
              </a:rPr>
              <a:t>, V.: </a:t>
            </a:r>
            <a:r>
              <a:rPr lang="en-US" sz="1200" b="1" dirty="0" smtClean="0">
                <a:solidFill>
                  <a:srgbClr val="000000"/>
                </a:solidFill>
                <a:latin typeface="CMR9"/>
              </a:rPr>
              <a:t>Masking AES </a:t>
            </a:r>
            <a:r>
              <a:rPr lang="en-US" sz="1200" b="1" dirty="0">
                <a:solidFill>
                  <a:srgbClr val="000000"/>
                </a:solidFill>
                <a:latin typeface="CMR9"/>
              </a:rPr>
              <a:t>with </a:t>
            </a:r>
            <a:r>
              <a:rPr lang="en-US" sz="1200" b="1" i="1" dirty="0">
                <a:solidFill>
                  <a:srgbClr val="000000"/>
                </a:solidFill>
                <a:latin typeface="CMMI9"/>
              </a:rPr>
              <a:t>d </a:t>
            </a:r>
            <a:r>
              <a:rPr lang="en-US" sz="1200" b="1" dirty="0">
                <a:solidFill>
                  <a:srgbClr val="000000"/>
                </a:solidFill>
                <a:latin typeface="CMR9"/>
              </a:rPr>
              <a:t>+ 1 Shares in Hardware.</a:t>
            </a:r>
            <a:r>
              <a:rPr lang="en-US" sz="1200" dirty="0">
                <a:solidFill>
                  <a:srgbClr val="000000"/>
                </a:solidFill>
                <a:latin typeface="CMR9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CMR9"/>
              </a:rPr>
              <a:t>CHES 2016</a:t>
            </a:r>
            <a:r>
              <a:rPr lang="en-US" sz="1200" dirty="0" smtClean="0"/>
              <a:t>.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CMR9"/>
              </a:rPr>
              <a:t>Hannes Gross and Stefan </a:t>
            </a:r>
            <a:r>
              <a:rPr lang="en-US" sz="1200" dirty="0" err="1" smtClean="0">
                <a:solidFill>
                  <a:srgbClr val="000000"/>
                </a:solidFill>
                <a:latin typeface="CMR9"/>
              </a:rPr>
              <a:t>Mangard</a:t>
            </a:r>
            <a:r>
              <a:rPr lang="en-US" sz="1200" dirty="0" smtClean="0">
                <a:solidFill>
                  <a:srgbClr val="000000"/>
                </a:solidFill>
                <a:latin typeface="CMR9"/>
              </a:rPr>
              <a:t> and Thomas </a:t>
            </a:r>
            <a:r>
              <a:rPr lang="en-US" sz="1200" dirty="0" err="1" smtClean="0">
                <a:solidFill>
                  <a:srgbClr val="000000"/>
                </a:solidFill>
                <a:latin typeface="CMR9"/>
              </a:rPr>
              <a:t>Korak</a:t>
            </a:r>
            <a:r>
              <a:rPr lang="en-US" sz="1200" dirty="0" smtClean="0">
                <a:solidFill>
                  <a:srgbClr val="000000"/>
                </a:solidFill>
                <a:latin typeface="CMR9"/>
              </a:rPr>
              <a:t>.</a:t>
            </a:r>
            <a:r>
              <a:rPr lang="en-US" sz="1200" i="1" dirty="0" smtClean="0"/>
              <a:t> </a:t>
            </a:r>
            <a:r>
              <a:rPr lang="en-US" sz="1200" b="1" dirty="0" smtClean="0">
                <a:solidFill>
                  <a:srgbClr val="000000"/>
                </a:solidFill>
                <a:latin typeface="CMR9"/>
              </a:rPr>
              <a:t>Domain-Oriented </a:t>
            </a:r>
            <a:r>
              <a:rPr lang="en-US" sz="1200" b="1" dirty="0">
                <a:solidFill>
                  <a:srgbClr val="000000"/>
                </a:solidFill>
                <a:latin typeface="CMR9"/>
              </a:rPr>
              <a:t>Masking: Compact Masked Hardware Implementations with Arbitrary Protection </a:t>
            </a:r>
            <a:r>
              <a:rPr lang="en-US" sz="1200" b="1" dirty="0">
                <a:solidFill>
                  <a:srgbClr val="000000"/>
                </a:solidFill>
                <a:latin typeface="CMR9"/>
              </a:rPr>
              <a:t>Order</a:t>
            </a:r>
            <a:r>
              <a:rPr lang="en-US" sz="1200" dirty="0">
                <a:solidFill>
                  <a:srgbClr val="000000"/>
                </a:solidFill>
                <a:latin typeface="CMR9"/>
              </a:rPr>
              <a:t>.</a:t>
            </a:r>
            <a:r>
              <a:rPr lang="en-US" sz="1200" dirty="0">
                <a:solidFill>
                  <a:srgbClr val="000000"/>
                </a:solidFill>
                <a:latin typeface="CMR9"/>
              </a:rPr>
              <a:t> CARDIS 2016</a:t>
            </a:r>
            <a:endParaRPr lang="en-US" sz="1200" dirty="0">
              <a:solidFill>
                <a:srgbClr val="000000"/>
              </a:solidFill>
              <a:latin typeface="CMR9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97280" y="5532272"/>
            <a:ext cx="829290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rgbClr val="000000"/>
                </a:solidFill>
                <a:latin typeface="CMR9"/>
              </a:rPr>
              <a:t>Reparaz</a:t>
            </a:r>
            <a:r>
              <a:rPr lang="en-US" sz="1200" dirty="0">
                <a:solidFill>
                  <a:srgbClr val="000000"/>
                </a:solidFill>
                <a:latin typeface="CMR9"/>
              </a:rPr>
              <a:t>, O., </a:t>
            </a:r>
            <a:r>
              <a:rPr lang="en-US" sz="1200" dirty="0" err="1">
                <a:solidFill>
                  <a:srgbClr val="000000"/>
                </a:solidFill>
                <a:latin typeface="CMR9"/>
              </a:rPr>
              <a:t>Bilgin</a:t>
            </a:r>
            <a:r>
              <a:rPr lang="en-US" sz="1200" dirty="0">
                <a:solidFill>
                  <a:srgbClr val="000000"/>
                </a:solidFill>
                <a:latin typeface="CMR9"/>
              </a:rPr>
              <a:t>, B., </a:t>
            </a:r>
            <a:r>
              <a:rPr lang="en-US" sz="1200" dirty="0" err="1">
                <a:solidFill>
                  <a:srgbClr val="000000"/>
                </a:solidFill>
                <a:latin typeface="CMR9"/>
              </a:rPr>
              <a:t>Nikova</a:t>
            </a:r>
            <a:r>
              <a:rPr lang="en-US" sz="1200" dirty="0">
                <a:solidFill>
                  <a:srgbClr val="000000"/>
                </a:solidFill>
                <a:latin typeface="CMR9"/>
              </a:rPr>
              <a:t>, S., </a:t>
            </a:r>
            <a:r>
              <a:rPr lang="en-US" sz="1200" dirty="0" err="1">
                <a:solidFill>
                  <a:srgbClr val="000000"/>
                </a:solidFill>
                <a:latin typeface="CMR9"/>
              </a:rPr>
              <a:t>Gierlichs</a:t>
            </a:r>
            <a:r>
              <a:rPr lang="en-US" sz="1200" dirty="0">
                <a:solidFill>
                  <a:srgbClr val="000000"/>
                </a:solidFill>
                <a:latin typeface="CMR9"/>
              </a:rPr>
              <a:t>, B., </a:t>
            </a:r>
            <a:r>
              <a:rPr lang="en-US" sz="1200" dirty="0" err="1">
                <a:solidFill>
                  <a:srgbClr val="000000"/>
                </a:solidFill>
                <a:latin typeface="CMR9"/>
              </a:rPr>
              <a:t>Verbauwhede</a:t>
            </a:r>
            <a:r>
              <a:rPr lang="en-US" sz="1200" dirty="0">
                <a:solidFill>
                  <a:srgbClr val="000000"/>
                </a:solidFill>
                <a:latin typeface="CMR9"/>
              </a:rPr>
              <a:t>, I.: </a:t>
            </a:r>
            <a:r>
              <a:rPr lang="en-US" sz="1200" b="1" dirty="0">
                <a:solidFill>
                  <a:srgbClr val="000000"/>
                </a:solidFill>
                <a:latin typeface="CMR9"/>
              </a:rPr>
              <a:t>Consolidating Masking Schemes</a:t>
            </a:r>
            <a:r>
              <a:rPr lang="en-US" sz="1200" b="1" dirty="0" smtClean="0">
                <a:solidFill>
                  <a:srgbClr val="000000"/>
                </a:solidFill>
                <a:latin typeface="CMR9"/>
              </a:rPr>
              <a:t>.</a:t>
            </a:r>
            <a:r>
              <a:rPr lang="en-US" sz="1200" dirty="0" smtClean="0">
                <a:solidFill>
                  <a:srgbClr val="000000"/>
                </a:solidFill>
                <a:latin typeface="CMR9"/>
              </a:rPr>
              <a:t> CRYPTO 2015</a:t>
            </a:r>
            <a:r>
              <a:rPr lang="en-US" sz="1200" dirty="0" smtClean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5418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Simon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41008-BBC1-439E-A012-00B889242026}" type="datetime1">
              <a:rPr lang="en-US" smtClean="0"/>
              <a:t>12/6/2016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0CBF-3102-4057-8086-A80A95C32AE4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3485" y="1854726"/>
            <a:ext cx="3669806" cy="41331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91202" y="3052132"/>
            <a:ext cx="5634111" cy="209288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4000" dirty="0">
                <a:solidFill>
                  <a:schemeClr val="tx1"/>
                </a:solidFill>
                <a:latin typeface="+mj-lt"/>
              </a:rPr>
              <a:t>Optimized for </a:t>
            </a:r>
            <a:r>
              <a:rPr lang="en-US" sz="4000" dirty="0">
                <a:solidFill>
                  <a:schemeClr val="tx1"/>
                </a:solidFill>
                <a:latin typeface="+mj-lt"/>
              </a:rPr>
              <a:t>h</a:t>
            </a:r>
            <a:r>
              <a:rPr lang="en-US" sz="4000" dirty="0" smtClean="0">
                <a:solidFill>
                  <a:schemeClr val="tx1"/>
                </a:solidFill>
                <a:latin typeface="+mj-lt"/>
              </a:rPr>
              <a:t>ardware</a:t>
            </a:r>
          </a:p>
          <a:p>
            <a:pPr marL="571500" indent="-5715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4000" dirty="0">
                <a:solidFill>
                  <a:schemeClr val="tx1"/>
                </a:solidFill>
                <a:latin typeface="+mj-lt"/>
              </a:rPr>
              <a:t>A</a:t>
            </a:r>
            <a:r>
              <a:rPr lang="en-US" sz="4000" dirty="0" smtClean="0">
                <a:solidFill>
                  <a:schemeClr val="tx1"/>
                </a:solidFill>
                <a:latin typeface="+mj-lt"/>
              </a:rPr>
              <a:t>lgebraic degree: 2</a:t>
            </a:r>
          </a:p>
          <a:p>
            <a:pPr marL="571500" indent="-5715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4000" dirty="0">
                <a:solidFill>
                  <a:schemeClr val="tx1"/>
                </a:solidFill>
                <a:latin typeface="+mj-lt"/>
              </a:rPr>
              <a:t>Fully </a:t>
            </a:r>
            <a:r>
              <a:rPr lang="en-US" sz="4000" dirty="0" smtClean="0">
                <a:solidFill>
                  <a:schemeClr val="tx1"/>
                </a:solidFill>
                <a:latin typeface="+mj-lt"/>
              </a:rPr>
              <a:t>bit-serializ</a:t>
            </a:r>
            <a:r>
              <a:rPr lang="en-US" altLang="zh-CN" sz="4000" dirty="0" smtClean="0">
                <a:solidFill>
                  <a:schemeClr val="tx1"/>
                </a:solidFill>
                <a:latin typeface="+mj-lt"/>
              </a:rPr>
              <a:t>able</a:t>
            </a:r>
            <a:endParaRPr lang="en-US" sz="40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1202" y="2344246"/>
            <a:ext cx="48885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+mj-lt"/>
              </a:rPr>
              <a:t>Interesting Features:</a:t>
            </a:r>
            <a:endParaRPr lang="en-US" sz="4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3364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Outline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B301FD-4F6B-4F09-851B-2F84AA2276C8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12/6/2016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A0CBF-3102-4057-8086-A80A95C32AE4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54083" y="1866115"/>
            <a:ext cx="10058400" cy="4078288"/>
          </a:xfrm>
        </p:spPr>
        <p:txBody>
          <a:bodyPr/>
          <a:lstStyle/>
          <a:p>
            <a:pPr marL="461963" indent="-461963">
              <a:lnSpc>
                <a:spcPts val="3800"/>
              </a:lnSpc>
              <a:spcBef>
                <a:spcPts val="500"/>
              </a:spcBef>
              <a:buFont typeface="Wingdings" panose="05000000000000000000" pitchFamily="2" charset="2"/>
              <a:buChar char="§"/>
            </a:pPr>
            <a:r>
              <a:rPr lang="en-US" sz="3600" dirty="0">
                <a:cs typeface="Times New Roman" panose="02020603050405020304" pitchFamily="18" charset="0"/>
              </a:rPr>
              <a:t>Motivation and Background</a:t>
            </a:r>
          </a:p>
          <a:p>
            <a:pPr marL="461963" indent="-461963">
              <a:lnSpc>
                <a:spcPts val="3800"/>
              </a:lnSpc>
              <a:spcBef>
                <a:spcPts val="500"/>
              </a:spcBef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accent1"/>
                </a:solidFill>
                <a:cs typeface="Times New Roman" panose="02020603050405020304" pitchFamily="18" charset="0"/>
              </a:rPr>
              <a:t>Two-share TI </a:t>
            </a:r>
            <a:r>
              <a:rPr lang="en-US" sz="3600" dirty="0" smtClean="0">
                <a:solidFill>
                  <a:schemeClr val="accent1"/>
                </a:solidFill>
                <a:cs typeface="Times New Roman" panose="02020603050405020304" pitchFamily="18" charset="0"/>
              </a:rPr>
              <a:t>masking</a:t>
            </a:r>
          </a:p>
          <a:p>
            <a:pPr marL="461963" indent="-461963">
              <a:lnSpc>
                <a:spcPts val="3800"/>
              </a:lnSpc>
              <a:spcBef>
                <a:spcPts val="500"/>
              </a:spcBef>
              <a:buFont typeface="Wingdings" panose="05000000000000000000" pitchFamily="2" charset="2"/>
              <a:buChar char="§"/>
            </a:pPr>
            <a:r>
              <a:rPr lang="en-US" sz="3600" dirty="0" smtClean="0">
                <a:cs typeface="Times New Roman" panose="02020603050405020304" pitchFamily="18" charset="0"/>
              </a:rPr>
              <a:t>Implementation </a:t>
            </a:r>
            <a:r>
              <a:rPr lang="en-US" sz="3600" dirty="0">
                <a:cs typeface="Times New Roman" panose="02020603050405020304" pitchFamily="18" charset="0"/>
              </a:rPr>
              <a:t>results</a:t>
            </a:r>
            <a:endParaRPr lang="en-US" sz="3600" dirty="0" smtClean="0">
              <a:cs typeface="Times New Roman" panose="02020603050405020304" pitchFamily="18" charset="0"/>
            </a:endParaRPr>
          </a:p>
          <a:p>
            <a:pPr marL="461963" indent="-461963">
              <a:lnSpc>
                <a:spcPts val="3800"/>
              </a:lnSpc>
              <a:spcBef>
                <a:spcPts val="500"/>
              </a:spcBef>
              <a:buFont typeface="Wingdings" panose="05000000000000000000" pitchFamily="2" charset="2"/>
              <a:buChar char="§"/>
            </a:pPr>
            <a:r>
              <a:rPr lang="en-US" sz="3600" dirty="0" smtClean="0">
                <a:cs typeface="Times New Roman" panose="02020603050405020304" pitchFamily="18" charset="0"/>
              </a:rPr>
              <a:t>Leakage Analysis</a:t>
            </a:r>
          </a:p>
          <a:p>
            <a:pPr marL="461963" indent="-461963">
              <a:lnSpc>
                <a:spcPts val="3800"/>
              </a:lnSpc>
              <a:spcBef>
                <a:spcPts val="500"/>
              </a:spcBef>
              <a:buFont typeface="Wingdings" panose="05000000000000000000" pitchFamily="2" charset="2"/>
              <a:buChar char="§"/>
            </a:pPr>
            <a:r>
              <a:rPr lang="en-US" sz="3600" dirty="0" smtClean="0">
                <a:cs typeface="Times New Roman" panose="02020603050405020304" pitchFamily="18" charset="0"/>
              </a:rPr>
              <a:t>Conclusion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35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From 3-share to 2-share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41008-BBC1-439E-A012-00B889242026}" type="datetime1">
              <a:rPr lang="en-US" smtClean="0"/>
              <a:t>12/7/2016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0CBF-3102-4057-8086-A80A95C32AE4}" type="slidenum">
              <a:rPr lang="en-US" smtClean="0"/>
              <a:t>8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6318739" y="1889549"/>
                <a:ext cx="197560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32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8739" y="1889549"/>
                <a:ext cx="1975605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097281" y="1798155"/>
            <a:ext cx="5455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+mj-lt"/>
              </a:rPr>
              <a:t>Trivial for linear function:</a:t>
            </a:r>
            <a:endParaRPr lang="en-US" sz="4000" dirty="0">
              <a:latin typeface="+mj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1605" y="2629152"/>
            <a:ext cx="9429750" cy="3076575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3569551" y="3723434"/>
            <a:ext cx="943834" cy="750277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804350" y="2491418"/>
            <a:ext cx="2754604" cy="33086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</a:rPr>
              <a:t>Correct;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Non-Complete;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Uniform;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38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46188"/>
            <a:ext cx="10058400" cy="951914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From 3-share to 2-share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41008-BBC1-439E-A012-00B889242026}" type="datetime1">
              <a:rPr lang="en-US" smtClean="0">
                <a:solidFill>
                  <a:schemeClr val="tx1"/>
                </a:solidFill>
              </a:rPr>
              <a:t>12/6/2016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0458" y="6096372"/>
            <a:ext cx="1312025" cy="365125"/>
          </a:xfrm>
        </p:spPr>
        <p:txBody>
          <a:bodyPr/>
          <a:lstStyle/>
          <a:p>
            <a:fld id="{21BA0CBF-3102-4057-8086-A80A95C32AE4}" type="slidenum">
              <a:rPr lang="en-US" smtClean="0">
                <a:solidFill>
                  <a:schemeClr val="tx1"/>
                </a:solidFill>
              </a:rPr>
              <a:t>9</a:t>
            </a:fld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5372186" y="1156800"/>
                <a:ext cx="275819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36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3600" i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36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2186" y="1156800"/>
                <a:ext cx="2758191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5012791" y="1843219"/>
                <a:ext cx="329865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0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0">
                          <a:latin typeface="Cambria Math" panose="02040503050406030204" pitchFamily="18" charset="0"/>
                        </a:rPr>
                        <m:t>)+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2791" y="1843219"/>
                <a:ext cx="3298659" cy="400110"/>
              </a:xfrm>
              <a:prstGeom prst="rect">
                <a:avLst/>
              </a:prstGeom>
              <a:blipFill>
                <a:blip r:embed="rId4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1219726" y="1843219"/>
                <a:ext cx="335110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0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0">
                          <a:latin typeface="Cambria Math" panose="02040503050406030204" pitchFamily="18" charset="0"/>
                        </a:rPr>
                        <m:t>)+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726" y="1843219"/>
                <a:ext cx="3351109" cy="400110"/>
              </a:xfrm>
              <a:prstGeom prst="rect">
                <a:avLst/>
              </a:prstGeom>
              <a:blipFill>
                <a:blip r:embed="rId5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1097280" y="1129743"/>
            <a:ext cx="46704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+mj-lt"/>
              </a:rPr>
              <a:t>Non-linear function:</a:t>
            </a:r>
            <a:endParaRPr lang="en-US" sz="4000" dirty="0"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16143" y="1879147"/>
            <a:ext cx="1553892" cy="364182"/>
          </a:xfrm>
          <a:prstGeom prst="rect">
            <a:avLst/>
          </a:prstGeom>
          <a:noFill/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661038" y="1888742"/>
            <a:ext cx="1553892" cy="364182"/>
          </a:xfrm>
          <a:prstGeom prst="rect">
            <a:avLst/>
          </a:prstGeom>
          <a:noFill/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6738" y="2336312"/>
            <a:ext cx="4528552" cy="240150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08970" y="2310738"/>
            <a:ext cx="4899072" cy="440452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8398245" y="2077513"/>
            <a:ext cx="2754604" cy="16838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Correct;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Non-Complete;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Uniform;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98245" y="3543506"/>
            <a:ext cx="34285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Compared with 3-share: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Less randomness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Less logic operations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Two extra flip-flops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Two stages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8352052" y="1713576"/>
            <a:ext cx="2860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1"/>
                </a:solidFill>
              </a:rPr>
              <a:t>Pipelining!</a:t>
            </a:r>
            <a:endParaRPr lang="en-US" sz="3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07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 animBg="1"/>
      <p:bldP spid="14" grpId="0" animBg="1"/>
      <p:bldP spid="20" grpId="0"/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1|1.7"/>
</p:tagLst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12205</TotalTime>
  <Words>893</Words>
  <Application>Microsoft Office PowerPoint</Application>
  <PresentationFormat>Widescreen</PresentationFormat>
  <Paragraphs>239</Paragraphs>
  <Slides>32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4" baseType="lpstr">
      <vt:lpstr>CMMI9</vt:lpstr>
      <vt:lpstr>CMR9</vt:lpstr>
      <vt:lpstr>FrankRuehl</vt:lpstr>
      <vt:lpstr>宋体</vt:lpstr>
      <vt:lpstr>Arial</vt:lpstr>
      <vt:lpstr>Calibri</vt:lpstr>
      <vt:lpstr>Calibri Light</vt:lpstr>
      <vt:lpstr>Cambria Math</vt:lpstr>
      <vt:lpstr>Century Gothic</vt:lpstr>
      <vt:lpstr>Times New Roman</vt:lpstr>
      <vt:lpstr>Wingdings</vt:lpstr>
      <vt:lpstr>Retrospect</vt:lpstr>
      <vt:lpstr>A Tale of Two Shares: Why Two-Share Threshold Implementation Seems Worthwhile and Why it is Not</vt:lpstr>
      <vt:lpstr>Outline</vt:lpstr>
      <vt:lpstr>Motivation</vt:lpstr>
      <vt:lpstr>Threshold Implementation(TI)</vt:lpstr>
      <vt:lpstr>How many shares?</vt:lpstr>
      <vt:lpstr>Simon</vt:lpstr>
      <vt:lpstr>Outline</vt:lpstr>
      <vt:lpstr>From 3-share to 2-share </vt:lpstr>
      <vt:lpstr>From 3-share to 2-share </vt:lpstr>
      <vt:lpstr>A potential pitfall</vt:lpstr>
      <vt:lpstr>Application on Simon (round-based)</vt:lpstr>
      <vt:lpstr>Application on Simon (bit-serialized)</vt:lpstr>
      <vt:lpstr>Outline</vt:lpstr>
      <vt:lpstr>Slice Registers</vt:lpstr>
      <vt:lpstr>Slice LUTs</vt:lpstr>
      <vt:lpstr>Throughput (Mbps)</vt:lpstr>
      <vt:lpstr>Outline</vt:lpstr>
      <vt:lpstr>Theoretical Analysis</vt:lpstr>
      <vt:lpstr>Theoretical Analysis</vt:lpstr>
      <vt:lpstr>Theoretical Analysis</vt:lpstr>
      <vt:lpstr>Practical Analysis</vt:lpstr>
      <vt:lpstr>Analyses on Simon (2TI Round-based)</vt:lpstr>
      <vt:lpstr>Analyses on Simon (3TI Round-based)</vt:lpstr>
      <vt:lpstr>2nd order CPA on 2-TI Simon</vt:lpstr>
      <vt:lpstr>2nd order CPA on 2-TI Present</vt:lpstr>
      <vt:lpstr>Outline</vt:lpstr>
      <vt:lpstr>Conclusion</vt:lpstr>
      <vt:lpstr>PowerPoint Presentation</vt:lpstr>
      <vt:lpstr>Present</vt:lpstr>
      <vt:lpstr>Application on Present</vt:lpstr>
      <vt:lpstr>Application on Present</vt:lpstr>
      <vt:lpstr>How many shares?</vt:lpstr>
    </vt:vector>
  </TitlesOfParts>
  <Company>Worcester Polytechnic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Balanced Encoding to Mitigate Power Analysis:  A Case Study </dc:title>
  <dc:creator>Cong</dc:creator>
  <cp:lastModifiedBy>Windows User</cp:lastModifiedBy>
  <cp:revision>491</cp:revision>
  <cp:lastPrinted>2014-12-01T19:56:38Z</cp:lastPrinted>
  <dcterms:created xsi:type="dcterms:W3CDTF">2014-10-03T18:51:51Z</dcterms:created>
  <dcterms:modified xsi:type="dcterms:W3CDTF">2016-12-08T03:21:43Z</dcterms:modified>
</cp:coreProperties>
</file>