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80" r:id="rId2"/>
  </p:sldMasterIdLst>
  <p:notesMasterIdLst>
    <p:notesMasterId r:id="rId46"/>
  </p:notesMasterIdLst>
  <p:handoutMasterIdLst>
    <p:handoutMasterId r:id="rId47"/>
  </p:handoutMasterIdLst>
  <p:sldIdLst>
    <p:sldId id="726" r:id="rId3"/>
    <p:sldId id="812" r:id="rId4"/>
    <p:sldId id="768" r:id="rId5"/>
    <p:sldId id="814" r:id="rId6"/>
    <p:sldId id="729" r:id="rId7"/>
    <p:sldId id="731" r:id="rId8"/>
    <p:sldId id="732" r:id="rId9"/>
    <p:sldId id="815" r:id="rId10"/>
    <p:sldId id="762" r:id="rId11"/>
    <p:sldId id="778" r:id="rId12"/>
    <p:sldId id="800" r:id="rId13"/>
    <p:sldId id="805" r:id="rId14"/>
    <p:sldId id="803" r:id="rId15"/>
    <p:sldId id="806" r:id="rId16"/>
    <p:sldId id="807" r:id="rId17"/>
    <p:sldId id="810" r:id="rId18"/>
    <p:sldId id="811" r:id="rId19"/>
    <p:sldId id="794" r:id="rId20"/>
    <p:sldId id="793" r:id="rId21"/>
    <p:sldId id="816" r:id="rId22"/>
    <p:sldId id="735" r:id="rId23"/>
    <p:sldId id="796" r:id="rId24"/>
    <p:sldId id="798" r:id="rId25"/>
    <p:sldId id="797" r:id="rId26"/>
    <p:sldId id="799" r:id="rId27"/>
    <p:sldId id="795" r:id="rId28"/>
    <p:sldId id="820" r:id="rId29"/>
    <p:sldId id="817" r:id="rId30"/>
    <p:sldId id="738" r:id="rId31"/>
    <p:sldId id="745" r:id="rId32"/>
    <p:sldId id="740" r:id="rId33"/>
    <p:sldId id="813" r:id="rId34"/>
    <p:sldId id="741" r:id="rId35"/>
    <p:sldId id="779" r:id="rId36"/>
    <p:sldId id="784" r:id="rId37"/>
    <p:sldId id="787" r:id="rId38"/>
    <p:sldId id="788" r:id="rId39"/>
    <p:sldId id="789" r:id="rId40"/>
    <p:sldId id="790" r:id="rId41"/>
    <p:sldId id="763" r:id="rId42"/>
    <p:sldId id="764" r:id="rId43"/>
    <p:sldId id="818" r:id="rId44"/>
    <p:sldId id="819" r:id="rId45"/>
  </p:sldIdLst>
  <p:sldSz cx="9144000" cy="6858000" type="screen4x3"/>
  <p:notesSz cx="6735763" cy="9866313"/>
  <p:embeddedFontLst>
    <p:embeddedFont>
      <p:font typeface="メイリオ" panose="020B0604030504040204" pitchFamily="50" charset="-128"/>
      <p:regular r:id="rId48"/>
      <p:bold r:id="rId49"/>
      <p:italic r:id="rId50"/>
      <p:boldItalic r:id="rId51"/>
    </p:embeddedFont>
    <p:embeddedFont>
      <p:font typeface="Century Schoolbook" panose="02040604050505020304" pitchFamily="18" charset="0"/>
      <p:regular r:id="rId52"/>
      <p:bold r:id="rId53"/>
      <p:italic r:id="rId54"/>
      <p:boldItalic r:id="rId55"/>
    </p:embeddedFon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游ゴシック Light" panose="020B0300000000000000" pitchFamily="50" charset="-128"/>
      <p:regular r:id="rId60"/>
    </p:embeddedFont>
    <p:embeddedFont>
      <p:font typeface="Cambria Math" panose="02040503050406030204" pitchFamily="18" charset="0"/>
      <p:regular r:id="rId61"/>
    </p:embeddedFont>
    <p:embeddedFont>
      <p:font typeface="HGP創英角ｺﾞｼｯｸUB" panose="020B0900000000000000" pitchFamily="50" charset="-128"/>
      <p:regular r:id="rId62"/>
    </p:embeddedFont>
    <p:embeddedFont>
      <p:font typeface="Wingdings 2" panose="05020102010507070707" pitchFamily="18" charset="2"/>
      <p:regular r:id="rId63"/>
    </p:embeddedFont>
    <p:embeddedFont>
      <p:font typeface="游ゴシック" panose="020B0400000000000000" pitchFamily="50" charset="-128"/>
      <p:regular r:id="rId64"/>
      <p:bold r:id="rId65"/>
    </p:embeddedFont>
  </p:embeddedFontLst>
  <p:custDataLst>
    <p:tags r:id="rId6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kuchi" initials="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D4D4D"/>
    <a:srgbClr val="333333"/>
    <a:srgbClr val="292929"/>
    <a:srgbClr val="7113B7"/>
    <a:srgbClr val="D6D7D9"/>
    <a:srgbClr val="ECECED"/>
    <a:srgbClr val="001959"/>
    <a:srgbClr val="FF33CC"/>
    <a:srgbClr val="FD9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3" autoAdjust="0"/>
    <p:restoredTop sz="80962" autoAdjust="0"/>
  </p:normalViewPr>
  <p:slideViewPr>
    <p:cSldViewPr>
      <p:cViewPr varScale="1">
        <p:scale>
          <a:sx n="86" d="100"/>
          <a:sy n="86" d="100"/>
        </p:scale>
        <p:origin x="1159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702" y="-101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63" Type="http://schemas.openxmlformats.org/officeDocument/2006/relationships/font" Target="fonts/font16.fntdata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tags" Target="tags/tag1.xml"/><Relationship Id="rId5" Type="http://schemas.openxmlformats.org/officeDocument/2006/relationships/slide" Target="slides/slide3.xml"/><Relationship Id="rId61" Type="http://schemas.openxmlformats.org/officeDocument/2006/relationships/font" Target="fonts/font14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2.fntdata"/><Relationship Id="rId67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font" Target="fonts/font3.fntdata"/><Relationship Id="rId55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1FD0B416-9646-4E19-BBBA-6FFF83DFF33C}" type="datetimeFigureOut">
              <a:rPr lang="ja-JP" altLang="en-US"/>
              <a:pPr>
                <a:defRPr/>
              </a:pPr>
              <a:t>2016/12/8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FA4165CC-1339-4778-B439-6CE113A323B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54561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BEFAD5F2-108F-4D11-AC06-1BDABD07CD45}" type="datetimeFigureOut">
              <a:rPr lang="ja-JP" altLang="en-US"/>
              <a:pPr>
                <a:defRPr/>
              </a:pPr>
              <a:t>2016/12/8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44617A52-4CA4-462A-A9E0-8BF8E841BAA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688021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17A52-4CA4-462A-A9E0-8BF8E841BAAF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20960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To explain an</a:t>
            </a:r>
            <a:r>
              <a:rPr kumimoji="1" lang="en-US" altLang="ja-JP" baseline="0" dirty="0" smtClean="0"/>
              <a:t> idea of construction, let’s consider garbling single AND gate with single k-bit </a:t>
            </a:r>
            <a:r>
              <a:rPr kumimoji="1" lang="en-US" altLang="ja-JP" baseline="0" dirty="0" err="1" smtClean="0"/>
              <a:t>ciphertext</a:t>
            </a:r>
            <a:r>
              <a:rPr kumimoji="1" lang="en-US" altLang="ja-JP" baseline="0" dirty="0" smtClean="0"/>
              <a:t> G.</a:t>
            </a:r>
          </a:p>
          <a:p>
            <a:r>
              <a:rPr kumimoji="1" lang="en-US" altLang="ja-JP" baseline="0" dirty="0" smtClean="0"/>
              <a:t>Namely, we assume that garbled AND gate contains only G.</a:t>
            </a:r>
          </a:p>
          <a:p>
            <a:r>
              <a:rPr kumimoji="1" lang="en-US" altLang="ja-JP" baseline="0" dirty="0" smtClean="0"/>
              <a:t>In addition, for efficiency, we use hash function, +, and </a:t>
            </a:r>
            <a:r>
              <a:rPr kumimoji="1" lang="en-US" altLang="ja-JP" baseline="0" dirty="0" err="1" smtClean="0"/>
              <a:t>oplus</a:t>
            </a:r>
            <a:r>
              <a:rPr kumimoji="1" lang="en-US" altLang="ja-JP" baseline="0" dirty="0" smtClean="0"/>
              <a:t>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17A52-4CA4-462A-A9E0-8BF8E841BAAF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32856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</a:t>
            </a:r>
            <a:r>
              <a:rPr kumimoji="1" lang="en-US" altLang="ja-JP" baseline="0" dirty="0" smtClean="0"/>
              <a:t> explain how to garble AND gate step by step.</a:t>
            </a:r>
          </a:p>
          <a:p>
            <a:r>
              <a:rPr kumimoji="1" lang="en-US" altLang="ja-JP" baseline="0" dirty="0" smtClean="0"/>
              <a:t>We show an illustration of evaluation and define the keys and procedure.</a:t>
            </a:r>
          </a:p>
          <a:p>
            <a:r>
              <a:rPr kumimoji="1" lang="en-US" altLang="ja-JP" baseline="0" dirty="0" smtClean="0"/>
              <a:t>There are four cases of the input keys. 0 0, 01, 10, and 11.</a:t>
            </a:r>
          </a:p>
          <a:p>
            <a:r>
              <a:rPr kumimoji="1" lang="en-US" altLang="ja-JP" baseline="0" dirty="0" smtClean="0"/>
              <a:t>For each case, one evaluates the output key with the input keys and </a:t>
            </a:r>
            <a:r>
              <a:rPr kumimoji="1" lang="en-US" altLang="ja-JP" baseline="0" dirty="0" err="1" smtClean="0"/>
              <a:t>ciphertext</a:t>
            </a:r>
            <a:r>
              <a:rPr kumimoji="1" lang="en-US" altLang="ja-JP" baseline="0" dirty="0" smtClean="0"/>
              <a:t> G, and finally obtains the output key.</a:t>
            </a:r>
          </a:p>
          <a:p>
            <a:r>
              <a:rPr kumimoji="1" lang="en-US" altLang="ja-JP" baseline="0" dirty="0" smtClean="0"/>
              <a:t>Because it is AND gate, three of four input keys should be mapped to 0 key,</a:t>
            </a:r>
          </a:p>
          <a:p>
            <a:r>
              <a:rPr kumimoji="1" lang="en-US" altLang="ja-JP" baseline="0" dirty="0" smtClean="0"/>
              <a:t>and only the case where input is 11 should be mapped to 1 key.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17A52-4CA4-462A-A9E0-8BF8E841BAAF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01634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First, we try to define the input/output keys and Evaluation function</a:t>
            </a:r>
          </a:p>
          <a:p>
            <a:r>
              <a:rPr kumimoji="1" lang="en-US" altLang="ja-JP" dirty="0" smtClean="0"/>
              <a:t>so</a:t>
            </a:r>
            <a:r>
              <a:rPr kumimoji="1" lang="en-US" altLang="ja-JP" baseline="0" dirty="0" smtClean="0"/>
              <a:t> that the mapping is correct.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17A52-4CA4-462A-A9E0-8BF8E841BAAF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83619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First idea is using Free-XOR-like definition.</a:t>
            </a:r>
            <a:endParaRPr kumimoji="1" lang="en-US" altLang="ja-JP" b="0" dirty="0" smtClean="0"/>
          </a:p>
          <a:p>
            <a:r>
              <a:rPr kumimoji="1" lang="en-US" altLang="ja-JP" baseline="0" dirty="0" smtClean="0"/>
              <a:t>1 key defined as K_0 \</a:t>
            </a:r>
            <a:r>
              <a:rPr kumimoji="1" lang="en-US" altLang="ja-JP" baseline="0" dirty="0" err="1" smtClean="0"/>
              <a:t>oplus</a:t>
            </a:r>
            <a:r>
              <a:rPr kumimoji="1" lang="en-US" altLang="ja-JP" baseline="0" dirty="0" smtClean="0"/>
              <a:t> Delta, and evaluation is hashing.</a:t>
            </a:r>
          </a:p>
          <a:p>
            <a:r>
              <a:rPr kumimoji="1" lang="en-US" altLang="ja-JP" baseline="0" dirty="0" smtClean="0"/>
              <a:t>If so, the second case and third case mapped to the same value</a:t>
            </a:r>
          </a:p>
          <a:p>
            <a:r>
              <a:rPr kumimoji="1" lang="en-US" altLang="ja-JP" baseline="0" dirty="0" smtClean="0"/>
              <a:t>since K_A^0 \</a:t>
            </a:r>
            <a:r>
              <a:rPr kumimoji="1" lang="en-US" altLang="ja-JP" baseline="0" dirty="0" err="1" smtClean="0"/>
              <a:t>oplus</a:t>
            </a:r>
            <a:r>
              <a:rPr kumimoji="1" lang="en-US" altLang="ja-JP" baseline="0" dirty="0" smtClean="0"/>
              <a:t> K_B^1 = K_A^1 \</a:t>
            </a:r>
            <a:r>
              <a:rPr kumimoji="1" lang="en-US" altLang="ja-JP" baseline="0" dirty="0" err="1" smtClean="0"/>
              <a:t>oplus</a:t>
            </a:r>
            <a:r>
              <a:rPr kumimoji="1" lang="en-US" altLang="ja-JP" baseline="0" dirty="0" smtClean="0"/>
              <a:t> K_B^0.</a:t>
            </a:r>
          </a:p>
          <a:p>
            <a:r>
              <a:rPr kumimoji="1" lang="en-US" altLang="ja-JP" baseline="0" dirty="0" smtClean="0"/>
              <a:t>In addition, we use G to adjust the output. The fist case is also mapped to the 0 keys since the hash value is canceled.</a:t>
            </a:r>
          </a:p>
          <a:p>
            <a:r>
              <a:rPr kumimoji="1" lang="en-US" altLang="ja-JP" baseline="0" dirty="0" smtClean="0"/>
              <a:t>Therefore, for now, this map is satisfied.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17A52-4CA4-462A-A9E0-8BF8E841BAAF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06425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/>
                  <a:t>However, this evaluation is clearly insecure because,</a:t>
                </a:r>
              </a:p>
              <a:p>
                <a:r>
                  <a:rPr kumimoji="1" lang="en-US" altLang="ja-JP" baseline="0" dirty="0" smtClean="0"/>
                  <a:t>f</a:t>
                </a:r>
                <a:r>
                  <a:rPr kumimoji="1" lang="en-US" altLang="ja-JP" dirty="0" smtClean="0"/>
                  <a:t>rom</a:t>
                </a:r>
                <a:r>
                  <a:rPr kumimoji="1" lang="en-US" altLang="ja-JP" baseline="0" dirty="0" smtClean="0"/>
                  <a:t> K_A^0 and K_B^0, both output keys can be generated </a:t>
                </a:r>
                <a:r>
                  <a:rPr kumimoji="1" lang="en-US" altLang="ja-JP" dirty="0" smtClean="0"/>
                  <a:t>since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⊕</m:t>
                    </m:r>
                    <m:sSubSup>
                      <m:sSub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⊕</m:t>
                    </m:r>
                    <m:sSubSup>
                      <m:sSub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endParaRPr kumimoji="1" lang="en-US" altLang="ja-JP" dirty="0" smtClean="0"/>
              </a:p>
              <a:p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/>
                  <a:t>However, this evaluation is clearly insecure because,</a:t>
                </a:r>
              </a:p>
              <a:p>
                <a:r>
                  <a:rPr kumimoji="1" lang="en-US" altLang="ja-JP" baseline="0" dirty="0" smtClean="0"/>
                  <a:t>f</a:t>
                </a:r>
                <a:r>
                  <a:rPr kumimoji="1" lang="en-US" altLang="ja-JP" dirty="0" smtClean="0"/>
                  <a:t>rom</a:t>
                </a:r>
                <a:r>
                  <a:rPr kumimoji="1" lang="en-US" altLang="ja-JP" baseline="0" dirty="0" smtClean="0"/>
                  <a:t> K_A^0 and K_B^0, both output keys can be generated </a:t>
                </a:r>
                <a:r>
                  <a:rPr kumimoji="1" lang="en-US" altLang="ja-JP" dirty="0" smtClean="0"/>
                  <a:t>since </a:t>
                </a:r>
                <a:r>
                  <a:rPr kumimoji="1" lang="en-US" altLang="ja-JP" b="0" i="0" smtClean="0">
                    <a:latin typeface="Cambria Math" panose="02040503050406030204" pitchFamily="18" charset="0"/>
                  </a:rPr>
                  <a:t>𝐾_𝐴^0⊕𝐾_𝐵^0=𝐾_𝐴^1⊕𝐾_𝐵^1</a:t>
                </a:r>
                <a:endParaRPr kumimoji="1" lang="en-US" altLang="ja-JP" dirty="0" smtClean="0"/>
              </a:p>
              <a:p>
                <a:endParaRPr kumimoji="1" lang="en-US" altLang="ja-JP" dirty="0" smtClean="0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17A52-4CA4-462A-A9E0-8BF8E841BAAF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9333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To avoid this security problem, </a:t>
            </a:r>
            <a:r>
              <a:rPr kumimoji="1" lang="en-US" altLang="ja-JP" baseline="0" dirty="0" smtClean="0"/>
              <a:t>we use integer addition instead of </a:t>
            </a:r>
            <a:r>
              <a:rPr kumimoji="1" lang="en-US" altLang="ja-JP" baseline="0" dirty="0" err="1" smtClean="0"/>
              <a:t>oplus</a:t>
            </a:r>
            <a:r>
              <a:rPr kumimoji="1" lang="en-US" altLang="ja-JP" baseline="0" dirty="0" smtClean="0"/>
              <a:t> in hashing.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We re-define 1 key as 0 keys + d, and we use + instead of </a:t>
            </a:r>
            <a:r>
              <a:rPr kumimoji="1" lang="en-US" altLang="ja-JP" baseline="0" dirty="0" err="1" smtClean="0"/>
              <a:t>oplus</a:t>
            </a:r>
            <a:r>
              <a:rPr kumimoji="1" lang="en-US" altLang="ja-JP" baseline="0" dirty="0" smtClean="0"/>
              <a:t> in the hash.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Then, K_C^1 becomes the hash of K_A^0 + K_B^0 + 2d, which cannot be derived from K_A^0 and K_B^0.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So the previous problem is avoided.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17A52-4CA4-462A-A9E0-8BF8E841BAAF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91652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However, this still be insecure</a:t>
            </a:r>
            <a:r>
              <a:rPr kumimoji="1" lang="en-US" altLang="ja-JP" baseline="0" dirty="0" smtClean="0"/>
              <a:t> because G is used in only the first case.</a:t>
            </a:r>
          </a:p>
          <a:p>
            <a:r>
              <a:rPr kumimoji="1" lang="en-US" altLang="ja-JP" baseline="0" dirty="0" smtClean="0"/>
              <a:t>If G is used, it means that the input is 00.</a:t>
            </a:r>
          </a:p>
          <a:p>
            <a:r>
              <a:rPr kumimoji="1" lang="en-US" altLang="ja-JP" baseline="0" dirty="0" smtClean="0"/>
              <a:t>So, we should unify the evaluation procedure in all the cases.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17A52-4CA4-462A-A9E0-8BF8E841BAAF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66380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Idea 3 is using</a:t>
            </a:r>
            <a:r>
              <a:rPr kumimoji="1" lang="en-US" altLang="ja-JP" baseline="0" dirty="0" smtClean="0"/>
              <a:t> G in every cases with probability half.</a:t>
            </a:r>
          </a:p>
          <a:p>
            <a:r>
              <a:rPr kumimoji="1" lang="en-US" altLang="ja-JP" dirty="0" smtClean="0"/>
              <a:t>We add another two bits b_0 and b_1</a:t>
            </a:r>
            <a:r>
              <a:rPr kumimoji="1" lang="en-US" altLang="ja-JP" baseline="0" dirty="0" smtClean="0"/>
              <a:t> we call as choice bits.</a:t>
            </a:r>
          </a:p>
          <a:p>
            <a:r>
              <a:rPr kumimoji="1" lang="en-US" altLang="ja-JP" baseline="0" dirty="0" smtClean="0"/>
              <a:t>Output keys depend on the choice bits.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This construction, in each case evaluation consist of the same steps.</a:t>
            </a:r>
          </a:p>
          <a:p>
            <a:r>
              <a:rPr kumimoji="1" lang="en-US" altLang="ja-JP" baseline="0" dirty="0" smtClean="0"/>
              <a:t>Add the input key, Hash that, and </a:t>
            </a:r>
            <a:r>
              <a:rPr kumimoji="1" lang="en-US" altLang="ja-JP" baseline="0" dirty="0" err="1" smtClean="0"/>
              <a:t>oplus</a:t>
            </a:r>
            <a:r>
              <a:rPr kumimoji="1" lang="en-US" altLang="ja-JP" baseline="0" dirty="0" smtClean="0"/>
              <a:t> G with probability half.</a:t>
            </a:r>
          </a:p>
          <a:p>
            <a:r>
              <a:rPr kumimoji="1" lang="en-US" altLang="ja-JP" baseline="0" dirty="0" smtClean="0"/>
              <a:t>So, evaluation step does not leak the input value.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At this point, the garbling scheme is almost secure except b_0 and b_1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17A52-4CA4-462A-A9E0-8BF8E841BAAF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0053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/>
                  <a:t>We have shown</a:t>
                </a:r>
                <a:r>
                  <a:rPr kumimoji="1" lang="en-US" altLang="ja-JP" baseline="0" dirty="0" smtClean="0"/>
                  <a:t> g</a:t>
                </a:r>
                <a:r>
                  <a:rPr kumimoji="1" lang="en-US" altLang="ja-JP" dirty="0" smtClean="0"/>
                  <a:t>arbling scheme except b_0 and b_1.</a:t>
                </a:r>
              </a:p>
              <a:p>
                <a:r>
                  <a:rPr kumimoji="1" lang="en-US" altLang="ja-JP" dirty="0" smtClean="0"/>
                  <a:t>We encrypt b_0 and b_1 as classical garbling</a:t>
                </a:r>
                <a:r>
                  <a:rPr kumimoji="1" lang="en-US" altLang="ja-JP" baseline="0" dirty="0" smtClean="0"/>
                  <a:t> scheme with permutation.</a:t>
                </a:r>
              </a:p>
              <a:p>
                <a:r>
                  <a:rPr kumimoji="1" lang="en-US" altLang="ja-JP" dirty="0" smtClean="0"/>
                  <a:t>Namely,</a:t>
                </a:r>
                <a:r>
                  <a:rPr kumimoji="1" lang="en-US" altLang="ja-JP" baseline="0" dirty="0" smtClean="0"/>
                  <a:t> we add four </a:t>
                </a:r>
                <a:r>
                  <a:rPr kumimoji="1" lang="en-US" altLang="ja-JP" baseline="0" dirty="0" err="1" smtClean="0"/>
                  <a:t>ciphertexts</a:t>
                </a:r>
                <a:r>
                  <a:rPr kumimoji="1" lang="en-US" altLang="ja-JP" baseline="0" dirty="0" smtClean="0"/>
                  <a:t> that are 2 bit.</a:t>
                </a:r>
              </a:p>
              <a:p>
                <a:r>
                  <a:rPr kumimoji="1" lang="en-US" altLang="ja-JP" baseline="0" dirty="0" smtClean="0"/>
                  <a:t>For security reason, </a:t>
                </a:r>
              </a:p>
              <a:p>
                <a:r>
                  <a:rPr kumimoji="1" lang="en-US" altLang="ja-JP" baseline="0" dirty="0" smtClean="0"/>
                  <a:t>the order of the </a:t>
                </a:r>
                <a:r>
                  <a:rPr kumimoji="1" lang="en-US" altLang="ja-JP" baseline="0" dirty="0" err="1" smtClean="0"/>
                  <a:t>ciphertexts</a:t>
                </a:r>
                <a:r>
                  <a:rPr kumimoji="1" lang="en-US" altLang="ja-JP" baseline="0" dirty="0" smtClean="0"/>
                  <a:t> should be permuted so we add permute bit </a:t>
                </a:r>
                <a14:m>
                  <m:oMath xmlns:m="http://schemas.openxmlformats.org/officeDocument/2006/math">
                    <m:r>
                      <a:rPr kumimoji="1" lang="en-US" altLang="ja-JP" b="0" i="1" baseline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kumimoji="1" lang="en-US" altLang="ja-JP" dirty="0" smtClean="0"/>
                  <a:t> in addition to the keys.</a:t>
                </a:r>
              </a:p>
              <a:p>
                <a:endParaRPr kumimoji="1" lang="en-US" altLang="ja-JP" dirty="0" smtClean="0"/>
              </a:p>
              <a:p>
                <a:r>
                  <a:rPr kumimoji="1" lang="en-US" altLang="ja-JP" dirty="0" smtClean="0"/>
                  <a:t>Input is the keys and permute bit,</a:t>
                </a:r>
              </a:p>
              <a:p>
                <a:r>
                  <a:rPr kumimoji="1" lang="en-US" altLang="ja-JP" dirty="0" smtClean="0"/>
                  <a:t>and</a:t>
                </a:r>
                <a:r>
                  <a:rPr kumimoji="1" lang="en-US" altLang="ja-JP" baseline="0" dirty="0" smtClean="0"/>
                  <a:t> garbled gate contains G and four 2-bit </a:t>
                </a:r>
                <a:r>
                  <a:rPr kumimoji="1" lang="en-US" altLang="ja-JP" baseline="0" dirty="0" err="1" smtClean="0"/>
                  <a:t>ciphertexts</a:t>
                </a:r>
                <a:r>
                  <a:rPr kumimoji="1" lang="en-US" altLang="ja-JP" baseline="0" dirty="0" smtClean="0"/>
                  <a:t>, and the output is the key and next permute bit.</a:t>
                </a:r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/>
                  <a:t>We have shown</a:t>
                </a:r>
                <a:r>
                  <a:rPr kumimoji="1" lang="en-US" altLang="ja-JP" baseline="0" dirty="0" smtClean="0"/>
                  <a:t> g</a:t>
                </a:r>
                <a:r>
                  <a:rPr kumimoji="1" lang="en-US" altLang="ja-JP" dirty="0" smtClean="0"/>
                  <a:t>arbling scheme except b_0 and b_1.</a:t>
                </a:r>
              </a:p>
              <a:p>
                <a:r>
                  <a:rPr kumimoji="1" lang="en-US" altLang="ja-JP" dirty="0" smtClean="0"/>
                  <a:t>We encrypt b_0 and b_1 as classical garbling</a:t>
                </a:r>
                <a:r>
                  <a:rPr kumimoji="1" lang="en-US" altLang="ja-JP" baseline="0" dirty="0" smtClean="0"/>
                  <a:t> scheme with permutation.</a:t>
                </a:r>
              </a:p>
              <a:p>
                <a:r>
                  <a:rPr kumimoji="1" lang="en-US" altLang="ja-JP" dirty="0" smtClean="0"/>
                  <a:t>Namely,</a:t>
                </a:r>
                <a:r>
                  <a:rPr kumimoji="1" lang="en-US" altLang="ja-JP" baseline="0" dirty="0" smtClean="0"/>
                  <a:t> we add four </a:t>
                </a:r>
                <a:r>
                  <a:rPr kumimoji="1" lang="en-US" altLang="ja-JP" baseline="0" dirty="0" err="1" smtClean="0"/>
                  <a:t>ciphertexts</a:t>
                </a:r>
                <a:r>
                  <a:rPr kumimoji="1" lang="en-US" altLang="ja-JP" baseline="0" dirty="0" smtClean="0"/>
                  <a:t> that are 2 bit.</a:t>
                </a:r>
              </a:p>
              <a:p>
                <a:r>
                  <a:rPr kumimoji="1" lang="en-US" altLang="ja-JP" baseline="0" dirty="0" smtClean="0"/>
                  <a:t>For security reason, </a:t>
                </a:r>
              </a:p>
              <a:p>
                <a:r>
                  <a:rPr kumimoji="1" lang="en-US" altLang="ja-JP" baseline="0" dirty="0" smtClean="0"/>
                  <a:t>the order of the </a:t>
                </a:r>
                <a:r>
                  <a:rPr kumimoji="1" lang="en-US" altLang="ja-JP" baseline="0" dirty="0" err="1" smtClean="0"/>
                  <a:t>ciphertexts</a:t>
                </a:r>
                <a:r>
                  <a:rPr kumimoji="1" lang="en-US" altLang="ja-JP" baseline="0" dirty="0" smtClean="0"/>
                  <a:t> should be permuted so we add permute bit </a:t>
                </a:r>
                <a:r>
                  <a:rPr kumimoji="1" lang="en-US" altLang="ja-JP" b="0" i="0" baseline="0" smtClean="0">
                    <a:latin typeface="Cambria Math" panose="02040503050406030204" pitchFamily="18" charset="0"/>
                  </a:rPr>
                  <a:t>𝜆</a:t>
                </a:r>
                <a:r>
                  <a:rPr kumimoji="1" lang="en-US" altLang="ja-JP" dirty="0" smtClean="0"/>
                  <a:t> in addition to the keys.</a:t>
                </a:r>
              </a:p>
              <a:p>
                <a:endParaRPr kumimoji="1" lang="en-US" altLang="ja-JP" dirty="0" smtClean="0"/>
              </a:p>
              <a:p>
                <a:r>
                  <a:rPr kumimoji="1" lang="en-US" altLang="ja-JP" dirty="0" smtClean="0"/>
                  <a:t>Input is the keys and permute bit,</a:t>
                </a:r>
              </a:p>
              <a:p>
                <a:r>
                  <a:rPr kumimoji="1" lang="en-US" altLang="ja-JP" dirty="0" smtClean="0"/>
                  <a:t>and</a:t>
                </a:r>
                <a:r>
                  <a:rPr kumimoji="1" lang="en-US" altLang="ja-JP" baseline="0" dirty="0" smtClean="0"/>
                  <a:t> garbled gate contains G and four 2-bit </a:t>
                </a:r>
                <a:r>
                  <a:rPr kumimoji="1" lang="en-US" altLang="ja-JP" baseline="0" dirty="0" err="1" smtClean="0"/>
                  <a:t>ciphertexts</a:t>
                </a:r>
                <a:r>
                  <a:rPr kumimoji="1" lang="en-US" altLang="ja-JP" baseline="0" dirty="0" smtClean="0"/>
                  <a:t>, and the output is the key and next permute bit.</a:t>
                </a:r>
                <a:endParaRPr kumimoji="1" lang="en-US" altLang="ja-JP" dirty="0" smtClean="0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17A52-4CA4-462A-A9E0-8BF8E841BAAF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49225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Here</a:t>
            </a:r>
            <a:r>
              <a:rPr kumimoji="1" lang="en-US" altLang="ja-JP" baseline="0" dirty="0" smtClean="0"/>
              <a:t> is the resultant garbling algorithm for single AND gate.</a:t>
            </a:r>
          </a:p>
          <a:p>
            <a:r>
              <a:rPr kumimoji="1" lang="en-US" altLang="ja-JP" baseline="0" dirty="0" smtClean="0"/>
              <a:t>First, set input keys as this and set the output keys and </a:t>
            </a:r>
            <a:r>
              <a:rPr kumimoji="1" lang="en-US" altLang="ja-JP" baseline="0" dirty="0" err="1" smtClean="0"/>
              <a:t>ciphertexts</a:t>
            </a:r>
            <a:r>
              <a:rPr kumimoji="1" lang="en-US" altLang="ja-JP" baseline="0" dirty="0" smtClean="0"/>
              <a:t> G as this.</a:t>
            </a:r>
          </a:p>
          <a:p>
            <a:r>
              <a:rPr kumimoji="1" lang="en-US" altLang="ja-JP" baseline="0" dirty="0" smtClean="0"/>
              <a:t>Finally, encrypt b_0, b_1, and next permute bit</a:t>
            </a:r>
          </a:p>
          <a:p>
            <a:r>
              <a:rPr kumimoji="1" lang="en-US" altLang="ja-JP" baseline="0" dirty="0" smtClean="0"/>
              <a:t>and obtain </a:t>
            </a:r>
            <a:r>
              <a:rPr kumimoji="1" lang="en-US" altLang="ja-JP" baseline="0" dirty="0" err="1" smtClean="0"/>
              <a:t>ciphertext</a:t>
            </a:r>
            <a:r>
              <a:rPr kumimoji="1" lang="en-US" altLang="ja-JP" baseline="0" dirty="0" smtClean="0"/>
              <a:t> b to c, gamma.</a:t>
            </a:r>
          </a:p>
          <a:p>
            <a:r>
              <a:rPr kumimoji="1" lang="en-US" altLang="ja-JP" baseline="0" dirty="0" smtClean="0"/>
              <a:t>The output is input and output keys and 5 </a:t>
            </a:r>
            <a:r>
              <a:rPr kumimoji="1" lang="en-US" altLang="ja-JP" baseline="0" dirty="0" err="1" smtClean="0"/>
              <a:t>ciphertexts</a:t>
            </a:r>
            <a:r>
              <a:rPr kumimoji="1" lang="en-US" altLang="ja-JP" baseline="0" dirty="0" smtClean="0"/>
              <a:t>, which consists of two-bit </a:t>
            </a:r>
          </a:p>
          <a:p>
            <a:r>
              <a:rPr kumimoji="1" lang="en-US" altLang="ja-JP" dirty="0" smtClean="0"/>
              <a:t>part and k bit part.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17A52-4CA4-462A-A9E0-8BF8E841BAAF}" type="slidenum">
              <a:rPr lang="ja-JP" altLang="en-US" smtClean="0"/>
              <a:pPr>
                <a:defRPr/>
              </a:pPr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2042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17A52-4CA4-462A-A9E0-8BF8E841BAAF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481616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17A52-4CA4-462A-A9E0-8BF8E841BAAF}" type="slidenum">
              <a:rPr lang="ja-JP" altLang="en-US" smtClean="0"/>
              <a:pPr>
                <a:defRPr/>
              </a:pPr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179561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Next</a:t>
            </a:r>
            <a:r>
              <a:rPr kumimoji="1" lang="en-US" altLang="ja-JP" baseline="0" dirty="0" smtClean="0"/>
              <a:t> we briefly explain how to garble multiple AND gates.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17A52-4CA4-462A-A9E0-8BF8E841BAAF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46625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Input AND gate is at least one of input wire is an input wire.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In this circuit, this, this, and this.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For input AND gate, we can choose difference 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so our garbling scheme can be applied directly, and </a:t>
            </a:r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17A52-4CA4-462A-A9E0-8BF8E841BAAF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314911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garbled gate contains</a:t>
            </a:r>
            <a:r>
              <a:rPr kumimoji="1" lang="en-US" altLang="ja-JP" baseline="0" dirty="0" smtClean="0"/>
              <a:t> single </a:t>
            </a:r>
            <a:r>
              <a:rPr kumimoji="1" lang="en-US" altLang="ja-JP" dirty="0" smtClean="0"/>
              <a:t>k-bit </a:t>
            </a:r>
            <a:r>
              <a:rPr kumimoji="1" lang="en-US" altLang="ja-JP" dirty="0" err="1" smtClean="0"/>
              <a:t>ciphertext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17A52-4CA4-462A-A9E0-8BF8E841BAAF}" type="slidenum">
              <a:rPr lang="ja-JP" altLang="en-US" smtClean="0"/>
              <a:pPr>
                <a:defRPr/>
              </a:pPr>
              <a:t>23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983723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On the other hand, in the</a:t>
            </a:r>
            <a:r>
              <a:rPr kumimoji="1" lang="en-US" altLang="ja-JP" baseline="0" dirty="0" smtClean="0"/>
              <a:t> other AND gates we call mid AND gate,</a:t>
            </a:r>
          </a:p>
          <a:p>
            <a:r>
              <a:rPr kumimoji="1" lang="en-US" altLang="ja-JP" baseline="0" dirty="0" smtClean="0"/>
              <a:t>we cannot choose difference d because d is already defined by the input keys.</a:t>
            </a:r>
          </a:p>
          <a:p>
            <a:r>
              <a:rPr kumimoji="1" lang="en-US" altLang="ja-JP" baseline="0" dirty="0" smtClean="0"/>
              <a:t>To apply our garbling technique, we should adjust one difference d to the other,</a:t>
            </a:r>
          </a:p>
          <a:p>
            <a:r>
              <a:rPr kumimoji="1" lang="en-US" altLang="ja-JP" baseline="0" dirty="0" smtClean="0"/>
              <a:t>and it requires one k-bit </a:t>
            </a:r>
            <a:r>
              <a:rPr kumimoji="1" lang="en-US" altLang="ja-JP" baseline="0" dirty="0" err="1" smtClean="0"/>
              <a:t>ciphertext</a:t>
            </a:r>
            <a:r>
              <a:rPr kumimoji="1" lang="en-US" altLang="ja-JP" baseline="0" dirty="0" smtClean="0"/>
              <a:t> E per gate.</a:t>
            </a:r>
          </a:p>
          <a:p>
            <a:r>
              <a:rPr kumimoji="1" lang="en-US" altLang="ja-JP" baseline="0" dirty="0" smtClean="0"/>
              <a:t>Therefore, 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17A52-4CA4-462A-A9E0-8BF8E841BAAF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377025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each</a:t>
            </a:r>
            <a:r>
              <a:rPr kumimoji="1" lang="en-US" altLang="ja-JP" baseline="0" dirty="0" smtClean="0"/>
              <a:t> garbled gate contains two k-bit </a:t>
            </a:r>
            <a:r>
              <a:rPr kumimoji="1" lang="en-US" altLang="ja-JP" baseline="0" dirty="0" err="1" smtClean="0"/>
              <a:t>ciphertexts</a:t>
            </a:r>
            <a:r>
              <a:rPr kumimoji="1" lang="en-US" altLang="ja-JP" baseline="0" dirty="0" smtClean="0"/>
              <a:t>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17A52-4CA4-462A-A9E0-8BF8E841BAAF}" type="slidenum">
              <a:rPr lang="ja-JP" altLang="en-US" smtClean="0"/>
              <a:pPr>
                <a:defRPr/>
              </a:pPr>
              <a:t>25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55998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17A52-4CA4-462A-A9E0-8BF8E841BAAF}" type="slidenum">
              <a:rPr lang="ja-JP" altLang="en-US" smtClean="0"/>
              <a:pPr>
                <a:defRPr/>
              </a:pPr>
              <a:t>26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920239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Our garbling scheme </a:t>
            </a:r>
            <a:r>
              <a:rPr kumimoji="1" lang="en-US" altLang="ja-JP" dirty="0" err="1" smtClean="0"/>
              <a:t>acieves</a:t>
            </a:r>
            <a:r>
              <a:rPr kumimoji="1" lang="en-US" altLang="ja-JP" dirty="0" smtClean="0"/>
              <a:t> simulation-based privacy defined by </a:t>
            </a:r>
            <a:r>
              <a:rPr kumimoji="1" lang="en-US" altLang="ja-JP" dirty="0" err="1" smtClean="0"/>
              <a:t>Bellare</a:t>
            </a:r>
            <a:r>
              <a:rPr kumimoji="1" lang="en-US" altLang="ja-JP" dirty="0" smtClean="0"/>
              <a:t>, Huang,</a:t>
            </a:r>
            <a:r>
              <a:rPr kumimoji="1" lang="en-US" altLang="ja-JP" baseline="0" dirty="0" smtClean="0"/>
              <a:t> and </a:t>
            </a:r>
            <a:r>
              <a:rPr kumimoji="1" lang="en-US" altLang="ja-JP" baseline="0" dirty="0" err="1" smtClean="0"/>
              <a:t>Rogaway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I do not give a precise description since the assumption is a bit complicated.</a:t>
            </a:r>
          </a:p>
          <a:p>
            <a:r>
              <a:rPr kumimoji="1" lang="en-US" altLang="ja-JP" baseline="0" dirty="0" smtClean="0"/>
              <a:t>The assumption states that hash functions looks randomly,</a:t>
            </a:r>
          </a:p>
          <a:p>
            <a:r>
              <a:rPr kumimoji="1" lang="en-US" altLang="ja-JP" baseline="0" dirty="0" smtClean="0"/>
              <a:t>and holds in the random oracle model.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17A52-4CA4-462A-A9E0-8BF8E841BAAF}" type="slidenum">
              <a:rPr lang="ja-JP" altLang="en-US" smtClean="0"/>
              <a:pPr>
                <a:defRPr/>
              </a:pPr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642539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17A52-4CA4-462A-A9E0-8BF8E841BAAF}" type="slidenum">
              <a:rPr lang="ja-JP" altLang="en-US" smtClean="0"/>
              <a:pPr>
                <a:defRPr/>
              </a:pPr>
              <a:t>28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48049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Here is the comparison in respect</a:t>
            </a:r>
            <a:r>
              <a:rPr kumimoji="1" lang="en-US" altLang="ja-JP" baseline="0" dirty="0" smtClean="0"/>
              <a:t> of the size of garbled circuit.</a:t>
            </a:r>
          </a:p>
          <a:p>
            <a:r>
              <a:rPr kumimoji="1" lang="en-US" altLang="ja-JP" dirty="0" smtClean="0"/>
              <a:t>We consider the plane setting</a:t>
            </a:r>
            <a:r>
              <a:rPr kumimoji="1" lang="en-US" altLang="ja-JP" baseline="0" dirty="0" smtClean="0"/>
              <a:t> that means the t</a:t>
            </a:r>
            <a:r>
              <a:rPr lang="en-US" altLang="ja-JP" dirty="0" smtClean="0"/>
              <a:t>ype of gate is public.</a:t>
            </a:r>
            <a:endParaRPr kumimoji="1" lang="en-US" altLang="ja-JP" dirty="0" smtClean="0"/>
          </a:p>
          <a:p>
            <a:r>
              <a:rPr kumimoji="1" lang="en-US" altLang="ja-JP" dirty="0" smtClean="0"/>
              <a:t>Classical scheme requires</a:t>
            </a:r>
            <a:r>
              <a:rPr kumimoji="1" lang="en-US" altLang="ja-JP" baseline="0" dirty="0" smtClean="0"/>
              <a:t> 4 k-bit </a:t>
            </a:r>
            <a:r>
              <a:rPr kumimoji="1" lang="en-US" altLang="ja-JP" baseline="0" dirty="0" err="1" smtClean="0"/>
              <a:t>ciphertexts</a:t>
            </a:r>
            <a:r>
              <a:rPr kumimoji="1" lang="en-US" altLang="ja-JP" baseline="0" dirty="0" smtClean="0"/>
              <a:t> per gate.</a:t>
            </a:r>
            <a:endParaRPr kumimoji="1" lang="en-US" altLang="ja-JP" dirty="0" smtClean="0"/>
          </a:p>
          <a:p>
            <a:r>
              <a:rPr kumimoji="1" lang="en-US" altLang="ja-JP" dirty="0" smtClean="0"/>
              <a:t>Half gates requires</a:t>
            </a:r>
            <a:r>
              <a:rPr kumimoji="1" lang="en-US" altLang="ja-JP" baseline="0" dirty="0" smtClean="0"/>
              <a:t> no </a:t>
            </a:r>
            <a:r>
              <a:rPr kumimoji="1" lang="en-US" altLang="ja-JP" baseline="0" dirty="0" err="1" smtClean="0"/>
              <a:t>ciphertext</a:t>
            </a:r>
            <a:r>
              <a:rPr kumimoji="1" lang="en-US" altLang="ja-JP" baseline="0" dirty="0" smtClean="0"/>
              <a:t> per XOR and 2 </a:t>
            </a:r>
            <a:r>
              <a:rPr kumimoji="1" lang="en-US" altLang="ja-JP" baseline="0" dirty="0" err="1" smtClean="0"/>
              <a:t>ciphertexts</a:t>
            </a:r>
            <a:r>
              <a:rPr kumimoji="1" lang="en-US" altLang="ja-JP" baseline="0" dirty="0" smtClean="0"/>
              <a:t> per AND gate, and the total is 2 times k+1 times L_A, </a:t>
            </a:r>
          </a:p>
          <a:p>
            <a:r>
              <a:rPr kumimoji="1" lang="en-US" altLang="ja-JP" baseline="0" dirty="0" smtClean="0"/>
              <a:t>where L_A denotes the number of AND gates.</a:t>
            </a:r>
          </a:p>
          <a:p>
            <a:r>
              <a:rPr kumimoji="1" lang="en-US" altLang="ja-JP" baseline="0" dirty="0" smtClean="0"/>
              <a:t>O</a:t>
            </a:r>
            <a:r>
              <a:rPr kumimoji="1" lang="en-US" altLang="ja-JP" dirty="0" smtClean="0"/>
              <a:t>ur scheme requires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0</a:t>
            </a:r>
            <a:r>
              <a:rPr kumimoji="1" lang="en-US" altLang="ja-JP" baseline="0" dirty="0" smtClean="0"/>
              <a:t> or 1 k-bit </a:t>
            </a:r>
            <a:r>
              <a:rPr kumimoji="1" lang="en-US" altLang="ja-JP" baseline="0" dirty="0" err="1" smtClean="0"/>
              <a:t>ciphertext</a:t>
            </a:r>
            <a:r>
              <a:rPr kumimoji="1" lang="en-US" altLang="ja-JP" baseline="0" dirty="0" smtClean="0"/>
              <a:t> per XOR and 1 or 2 k-bit </a:t>
            </a:r>
            <a:r>
              <a:rPr kumimoji="1" lang="en-US" altLang="ja-JP" baseline="0" dirty="0" err="1" smtClean="0"/>
              <a:t>ciphertext</a:t>
            </a:r>
            <a:r>
              <a:rPr kumimoji="1" lang="en-US" altLang="ja-JP" baseline="0" dirty="0" smtClean="0"/>
              <a:t> per AND gate.</a:t>
            </a:r>
          </a:p>
          <a:p>
            <a:r>
              <a:rPr kumimoji="1" lang="en-US" altLang="ja-JP" baseline="0" dirty="0" smtClean="0"/>
              <a:t>The total is as this. the left side denotes 2-bit part, and the right side denotes the k-bit part. 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As a result, our scheme is more efficient than half gates if the equation holds.</a:t>
            </a:r>
          </a:p>
          <a:p>
            <a:r>
              <a:rPr kumimoji="1" lang="en-US" altLang="ja-JP" baseline="0" dirty="0" smtClean="0"/>
              <a:t>It means that number of input AND gates is larger than the number of mid XOR gates.</a:t>
            </a:r>
          </a:p>
          <a:p>
            <a:r>
              <a:rPr kumimoji="1" lang="en-US" altLang="ja-JP" baseline="0" dirty="0" smtClean="0"/>
              <a:t>We think that in most realistic circuits, it does not hold and half gates may still be the best.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17A52-4CA4-462A-A9E0-8BF8E841BAAF}" type="slidenum">
              <a:rPr lang="ja-JP" altLang="en-US" smtClean="0"/>
              <a:pPr>
                <a:defRPr/>
              </a:pPr>
              <a:t>29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73878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Ok, Let’s get started by introducing garbling scheme.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Garbling scheme is a mechanism</a:t>
            </a:r>
            <a:r>
              <a:rPr lang="en-US" altLang="ja-JP" baseline="0" dirty="0" smtClean="0"/>
              <a:t> to evaluate circuit w/o knowing truth values.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 smtClean="0"/>
              <a:t>For example, we show how to gable single AND gate.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 smtClean="0"/>
              <a:t>Each truth values are encoded to the keys. This 0 and 1 is encoded to K_A^0 and K_A^1, and so on.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 smtClean="0"/>
              <a:t>In this example, garbled AND gate contains 4 </a:t>
            </a:r>
            <a:r>
              <a:rPr lang="en-US" altLang="ja-JP" baseline="0" dirty="0" err="1" smtClean="0"/>
              <a:t>ciphertexts</a:t>
            </a:r>
            <a:r>
              <a:rPr lang="en-US" altLang="ja-JP" baseline="0" dirty="0" smtClean="0"/>
              <a:t>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 smtClean="0"/>
              <a:t>The output keys are encrypted with two input keys.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 smtClean="0"/>
              <a:t>If we want to evaluate 0 AND 1 </a:t>
            </a:r>
            <a:r>
              <a:rPr lang="en-US" altLang="ja-JP" baseline="0" dirty="0" err="1" smtClean="0"/>
              <a:t>euqals</a:t>
            </a:r>
            <a:r>
              <a:rPr lang="en-US" altLang="ja-JP" baseline="0" dirty="0" smtClean="0"/>
              <a:t> to 0,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 smtClean="0"/>
              <a:t>the input is K_A^0 and K_B^1, and decrypts the second </a:t>
            </a:r>
            <a:r>
              <a:rPr lang="en-US" altLang="ja-JP" baseline="0" dirty="0" err="1" smtClean="0"/>
              <a:t>ciphertext</a:t>
            </a:r>
            <a:r>
              <a:rPr lang="en-US" altLang="ja-JP" baseline="0" dirty="0" smtClean="0"/>
              <a:t> that contain K_C^0.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17A52-4CA4-462A-A9E0-8BF8E841BAAF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105358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On the other hand,</a:t>
            </a:r>
            <a:r>
              <a:rPr kumimoji="1" lang="en-US" altLang="ja-JP" baseline="0" dirty="0" smtClean="0"/>
              <a:t> our scheme can be applied to semi-private function setting.</a:t>
            </a:r>
          </a:p>
          <a:p>
            <a:r>
              <a:rPr kumimoji="1" lang="en-US" altLang="ja-JP" baseline="0" dirty="0" smtClean="0"/>
              <a:t>Semi-private function hides the type of gates, and only circuit topology is public.</a:t>
            </a:r>
          </a:p>
          <a:p>
            <a:r>
              <a:rPr kumimoji="1" lang="en-US" altLang="ja-JP" baseline="0" dirty="0" smtClean="0"/>
              <a:t>There are three garbling schemes available in this setting.</a:t>
            </a:r>
          </a:p>
          <a:p>
            <a:r>
              <a:rPr kumimoji="1" lang="en-US" altLang="ja-JP" baseline="0" dirty="0" smtClean="0"/>
              <a:t>As shown in the table, our scheme is the most efficient. </a:t>
            </a:r>
          </a:p>
          <a:p>
            <a:r>
              <a:rPr kumimoji="1" lang="en-US" altLang="ja-JP" baseline="0" dirty="0" smtClean="0"/>
              <a:t>We note that our scheme cannot garble an identity gate in spite of the other scheme can.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17A52-4CA4-462A-A9E0-8BF8E841BAAF}" type="slidenum">
              <a:rPr lang="ja-JP" altLang="en-US" smtClean="0"/>
              <a:pPr>
                <a:defRPr/>
              </a:pPr>
              <a:t>30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70381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17A52-4CA4-462A-A9E0-8BF8E841BAAF}" type="slidenum">
              <a:rPr lang="ja-JP" altLang="en-US" smtClean="0"/>
              <a:pPr>
                <a:defRPr/>
              </a:pPr>
              <a:t>31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557816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/>
                  <a:t>Finally, we briefly explain why we can circumvent</a:t>
                </a:r>
                <a:r>
                  <a:rPr kumimoji="1" lang="en-US" altLang="ja-JP" baseline="0" dirty="0" smtClean="0"/>
                  <a:t> the lower bound.</a:t>
                </a:r>
              </a:p>
              <a:p>
                <a:r>
                  <a:rPr kumimoji="1" lang="en-US" altLang="ja-JP" baseline="0" dirty="0" err="1" smtClean="0"/>
                  <a:t>Zahur</a:t>
                </a:r>
                <a:r>
                  <a:rPr kumimoji="1" lang="en-US" altLang="ja-JP" baseline="0" dirty="0" smtClean="0"/>
                  <a:t> et al. </a:t>
                </a:r>
              </a:p>
              <a:p>
                <a:endParaRPr kumimoji="1" lang="en-US" altLang="ja-JP" baseline="0" dirty="0" smtClean="0"/>
              </a:p>
              <a:p>
                <a:endParaRPr kumimoji="1" lang="en-US" altLang="ja-JP" baseline="0" dirty="0" smtClean="0"/>
              </a:p>
              <a:p>
                <a:r>
                  <a:rPr kumimoji="1" lang="en-US" altLang="ja-JP" baseline="0" dirty="0" smtClean="0"/>
                  <a:t>Evaluation does not depend on permute bit </a:t>
                </a:r>
                <a14:m>
                  <m:oMath xmlns:m="http://schemas.openxmlformats.org/officeDocument/2006/math">
                    <m:r>
                      <a:rPr kumimoji="1" lang="en-US" altLang="ja-JP" b="0" i="1" baseline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kumimoji="1" lang="en-US" altLang="ja-JP" baseline="0" dirty="0" smtClean="0"/>
                  <a:t>Our scheme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/>
                  <a:t>Finally, we briefly explain why we can circumvent</a:t>
                </a:r>
                <a:r>
                  <a:rPr kumimoji="1" lang="en-US" altLang="ja-JP" baseline="0" dirty="0" smtClean="0"/>
                  <a:t> the lower bound.</a:t>
                </a:r>
              </a:p>
              <a:p>
                <a:r>
                  <a:rPr kumimoji="1" lang="en-US" altLang="ja-JP" baseline="0" dirty="0" err="1" smtClean="0"/>
                  <a:t>Zahur</a:t>
                </a:r>
                <a:r>
                  <a:rPr kumimoji="1" lang="en-US" altLang="ja-JP" baseline="0" dirty="0" smtClean="0"/>
                  <a:t> et al. </a:t>
                </a:r>
              </a:p>
              <a:p>
                <a:endParaRPr kumimoji="1" lang="en-US" altLang="ja-JP" baseline="0" dirty="0" smtClean="0"/>
              </a:p>
              <a:p>
                <a:endParaRPr kumimoji="1" lang="en-US" altLang="ja-JP" baseline="0" dirty="0" smtClean="0"/>
              </a:p>
              <a:p>
                <a:r>
                  <a:rPr kumimoji="1" lang="en-US" altLang="ja-JP" baseline="0" dirty="0" smtClean="0"/>
                  <a:t>Evaluation does not depend on permute bit </a:t>
                </a:r>
                <a:r>
                  <a:rPr kumimoji="1" lang="en-US" altLang="ja-JP" b="0" i="0" baseline="0" smtClean="0">
                    <a:latin typeface="Cambria Math" panose="02040503050406030204" pitchFamily="18" charset="0"/>
                  </a:rPr>
                  <a:t>𝜆</a:t>
                </a:r>
                <a:r>
                  <a:rPr kumimoji="1" lang="en-US" altLang="ja-JP" baseline="0" dirty="0" smtClean="0"/>
                  <a:t>Our scheme </a:t>
                </a:r>
                <a:endParaRPr kumimoji="1" lang="ja-JP" altLang="en-US" dirty="0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17A52-4CA4-462A-A9E0-8BF8E841BAAF}" type="slidenum">
              <a:rPr lang="ja-JP" altLang="en-US" smtClean="0"/>
              <a:pPr>
                <a:defRPr/>
              </a:pPr>
              <a:t>32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348827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17A52-4CA4-462A-A9E0-8BF8E841BAAF}" type="slidenum">
              <a:rPr lang="ja-JP" altLang="en-US" smtClean="0"/>
              <a:pPr>
                <a:defRPr/>
              </a:pPr>
              <a:t>33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249804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17A52-4CA4-462A-A9E0-8BF8E841BAAF}" type="slidenum">
              <a:rPr lang="ja-JP" altLang="en-US" smtClean="0"/>
              <a:pPr>
                <a:defRPr/>
              </a:pPr>
              <a:t>34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779050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17A52-4CA4-462A-A9E0-8BF8E841BAAF}" type="slidenum">
              <a:rPr lang="ja-JP" altLang="en-US" smtClean="0"/>
              <a:pPr>
                <a:defRPr/>
              </a:pPr>
              <a:t>35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6855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17A52-4CA4-462A-A9E0-8BF8E841BAAF}" type="slidenum">
              <a:rPr lang="ja-JP" altLang="en-US" smtClean="0"/>
              <a:pPr>
                <a:defRPr/>
              </a:pPr>
              <a:t>36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806332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17A52-4CA4-462A-A9E0-8BF8E841BAAF}" type="slidenum">
              <a:rPr lang="ja-JP" altLang="en-US" smtClean="0"/>
              <a:pPr>
                <a:defRPr/>
              </a:pPr>
              <a:t>37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418225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17A52-4CA4-462A-A9E0-8BF8E841BAAF}" type="slidenum">
              <a:rPr lang="ja-JP" altLang="en-US" smtClean="0"/>
              <a:pPr>
                <a:defRPr/>
              </a:pPr>
              <a:t>38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896986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17A52-4CA4-462A-A9E0-8BF8E841BAAF}" type="slidenum">
              <a:rPr lang="ja-JP" altLang="en-US" smtClean="0"/>
              <a:pPr>
                <a:defRPr/>
              </a:pPr>
              <a:t>39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18451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Ok, Let’s get started by introducing garbling scheme.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Garbling scheme is a mechanism</a:t>
            </a:r>
            <a:r>
              <a:rPr lang="en-US" altLang="ja-JP" baseline="0" dirty="0" smtClean="0"/>
              <a:t> to evaluate circuit w/o knowing truth values.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 smtClean="0"/>
              <a:t>For example, we show how to gable single AND gate.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 smtClean="0"/>
              <a:t>The left side is a plain AND gate, and the right side is the garbled AND gate with classical technique.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 smtClean="0"/>
              <a:t>Each truth values are encoded to the keys. This 0 and 1 is encoded to K_A^0 and K_A^1, and so on.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 smtClean="0"/>
              <a:t>In this example, garbled AND gate contains 4 </a:t>
            </a:r>
            <a:r>
              <a:rPr lang="en-US" altLang="ja-JP" baseline="0" dirty="0" err="1" smtClean="0"/>
              <a:t>ciphertexts</a:t>
            </a:r>
            <a:r>
              <a:rPr lang="en-US" altLang="ja-JP" baseline="0" dirty="0" smtClean="0"/>
              <a:t>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 smtClean="0"/>
              <a:t>The output keys are encrypted with two input keys.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 smtClean="0"/>
              <a:t>If we want to evaluate 0 AND 1 </a:t>
            </a:r>
            <a:r>
              <a:rPr lang="en-US" altLang="ja-JP" baseline="0" dirty="0" err="1" smtClean="0"/>
              <a:t>euqals</a:t>
            </a:r>
            <a:r>
              <a:rPr lang="en-US" altLang="ja-JP" baseline="0" dirty="0" smtClean="0"/>
              <a:t> to 0,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 smtClean="0"/>
              <a:t>the input is K_A^0 and K_B^1, and decrypts the second </a:t>
            </a:r>
            <a:r>
              <a:rPr lang="en-US" altLang="ja-JP" baseline="0" dirty="0" err="1" smtClean="0"/>
              <a:t>ciphertext</a:t>
            </a:r>
            <a:r>
              <a:rPr lang="en-US" altLang="ja-JP" baseline="0" dirty="0" smtClean="0"/>
              <a:t> that contain K_C^0.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17A52-4CA4-462A-A9E0-8BF8E841BAAF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44743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17A52-4CA4-462A-A9E0-8BF8E841BAAF}" type="slidenum">
              <a:rPr lang="ja-JP" altLang="en-US" smtClean="0"/>
              <a:pPr>
                <a:defRPr/>
              </a:pPr>
              <a:t>40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941729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17A52-4CA4-462A-A9E0-8BF8E841BAAF}" type="slidenum">
              <a:rPr lang="ja-JP" altLang="en-US" smtClean="0"/>
              <a:pPr>
                <a:defRPr/>
              </a:pPr>
              <a:t>41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815332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First, I’d like to explain the summary</a:t>
            </a:r>
            <a:r>
              <a:rPr kumimoji="1" lang="en-US" altLang="ja-JP" baseline="0" dirty="0" smtClean="0"/>
              <a:t> of result.</a:t>
            </a:r>
          </a:p>
          <a:p>
            <a:r>
              <a:rPr kumimoji="1" lang="en-US" altLang="ja-JP" baseline="0" dirty="0" smtClean="0"/>
              <a:t>At EUROCRYPT 2015, </a:t>
            </a:r>
            <a:r>
              <a:rPr kumimoji="1" lang="en-US" altLang="ja-JP" baseline="0" dirty="0" err="1" smtClean="0"/>
              <a:t>Zahur</a:t>
            </a:r>
            <a:r>
              <a:rPr kumimoji="1" lang="en-US" altLang="ja-JP" baseline="0" dirty="0" smtClean="0"/>
              <a:t>, </a:t>
            </a:r>
            <a:r>
              <a:rPr kumimoji="1" lang="en-US" altLang="ja-JP" baseline="0" dirty="0" err="1" smtClean="0"/>
              <a:t>Rosulek</a:t>
            </a:r>
            <a:r>
              <a:rPr kumimoji="1" lang="en-US" altLang="ja-JP" baseline="0" dirty="0" smtClean="0"/>
              <a:t>, and Evans claimed that </a:t>
            </a:r>
          </a:p>
          <a:p>
            <a:r>
              <a:rPr kumimoji="1" lang="en-US" altLang="ja-JP" baseline="0" dirty="0" smtClean="0"/>
              <a:t>In any linear, and thus efficient, garbling scheme, </a:t>
            </a:r>
            <a:r>
              <a:rPr kumimoji="1" lang="en-US" altLang="ja-JP" dirty="0" smtClean="0"/>
              <a:t>garbled AND gate contains at least two k-bit </a:t>
            </a:r>
            <a:r>
              <a:rPr kumimoji="1" lang="en-US" altLang="ja-JP" dirty="0" err="1" smtClean="0"/>
              <a:t>ciphertexts</a:t>
            </a:r>
            <a:r>
              <a:rPr kumimoji="1" lang="en-US" altLang="ja-JP" dirty="0" smtClean="0"/>
              <a:t>.</a:t>
            </a:r>
          </a:p>
          <a:p>
            <a:r>
              <a:rPr kumimoji="1" lang="en-US" altLang="ja-JP" baseline="0" dirty="0" smtClean="0"/>
              <a:t>So, this is the lower bound of the size of garbled circuit.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In this paper, we propose a linear garbling scheme in which garbled AND gate contains less than two k-bit </a:t>
            </a:r>
            <a:r>
              <a:rPr kumimoji="1" lang="en-US" altLang="ja-JP" baseline="0" dirty="0" err="1" smtClean="0"/>
              <a:t>ciphertexts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dirty="0" smtClean="0"/>
              <a:t>You may think that it contradicts</a:t>
            </a:r>
            <a:r>
              <a:rPr kumimoji="1" lang="en-US" altLang="ja-JP" baseline="0" dirty="0" smtClean="0"/>
              <a:t> the lower bound.</a:t>
            </a:r>
          </a:p>
          <a:p>
            <a:r>
              <a:rPr kumimoji="1" lang="en-US" altLang="ja-JP" baseline="0" dirty="0" smtClean="0"/>
              <a:t>However, it actually does not contradict but rather circumvents the bound.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17A52-4CA4-462A-A9E0-8BF8E841BAAF}" type="slidenum">
              <a:rPr lang="ja-JP" altLang="en-US" smtClean="0"/>
              <a:pPr>
                <a:defRPr/>
              </a:pPr>
              <a:t>42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494173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/>
                  <a:t>We have shown</a:t>
                </a:r>
                <a:r>
                  <a:rPr kumimoji="1" lang="en-US" altLang="ja-JP" baseline="0" dirty="0" smtClean="0"/>
                  <a:t> g</a:t>
                </a:r>
                <a:r>
                  <a:rPr kumimoji="1" lang="en-US" altLang="ja-JP" dirty="0" smtClean="0"/>
                  <a:t>arbling scheme except b_0 and b_1.</a:t>
                </a:r>
              </a:p>
              <a:p>
                <a:r>
                  <a:rPr kumimoji="1" lang="en-US" altLang="ja-JP" dirty="0" smtClean="0"/>
                  <a:t>We encrypt b_0 and b_1 as classical garbling</a:t>
                </a:r>
                <a:r>
                  <a:rPr kumimoji="1" lang="en-US" altLang="ja-JP" baseline="0" dirty="0" smtClean="0"/>
                  <a:t> scheme with permutation.</a:t>
                </a:r>
              </a:p>
              <a:p>
                <a:r>
                  <a:rPr kumimoji="1" lang="en-US" altLang="ja-JP" dirty="0" smtClean="0"/>
                  <a:t>Namely,</a:t>
                </a:r>
                <a:r>
                  <a:rPr kumimoji="1" lang="en-US" altLang="ja-JP" baseline="0" dirty="0" smtClean="0"/>
                  <a:t> we add four </a:t>
                </a:r>
                <a:r>
                  <a:rPr kumimoji="1" lang="en-US" altLang="ja-JP" baseline="0" dirty="0" err="1" smtClean="0"/>
                  <a:t>ciphertexts</a:t>
                </a:r>
                <a:r>
                  <a:rPr kumimoji="1" lang="en-US" altLang="ja-JP" baseline="0" dirty="0" smtClean="0"/>
                  <a:t> that are 2 bit.</a:t>
                </a:r>
              </a:p>
              <a:p>
                <a:r>
                  <a:rPr kumimoji="1" lang="en-US" altLang="ja-JP" baseline="0" dirty="0" smtClean="0"/>
                  <a:t>For security reason, </a:t>
                </a:r>
              </a:p>
              <a:p>
                <a:r>
                  <a:rPr kumimoji="1" lang="en-US" altLang="ja-JP" baseline="0" dirty="0" smtClean="0"/>
                  <a:t>the order of the </a:t>
                </a:r>
                <a:r>
                  <a:rPr kumimoji="1" lang="en-US" altLang="ja-JP" baseline="0" dirty="0" err="1" smtClean="0"/>
                  <a:t>ciphertexts</a:t>
                </a:r>
                <a:r>
                  <a:rPr kumimoji="1" lang="en-US" altLang="ja-JP" baseline="0" dirty="0" smtClean="0"/>
                  <a:t> should be permuted so we add permute bit </a:t>
                </a:r>
                <a14:m>
                  <m:oMath xmlns:m="http://schemas.openxmlformats.org/officeDocument/2006/math">
                    <m:r>
                      <a:rPr kumimoji="1" lang="en-US" altLang="ja-JP" b="0" i="1" baseline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kumimoji="1" lang="en-US" altLang="ja-JP" dirty="0" smtClean="0"/>
                  <a:t> in addition to the keys.</a:t>
                </a:r>
              </a:p>
              <a:p>
                <a:endParaRPr kumimoji="1" lang="en-US" altLang="ja-JP" dirty="0" smtClean="0"/>
              </a:p>
              <a:p>
                <a:r>
                  <a:rPr kumimoji="1" lang="en-US" altLang="ja-JP" dirty="0" smtClean="0"/>
                  <a:t>Input is the keys and permute bit,</a:t>
                </a:r>
              </a:p>
              <a:p>
                <a:r>
                  <a:rPr kumimoji="1" lang="en-US" altLang="ja-JP" dirty="0" smtClean="0"/>
                  <a:t>and</a:t>
                </a:r>
                <a:r>
                  <a:rPr kumimoji="1" lang="en-US" altLang="ja-JP" baseline="0" dirty="0" smtClean="0"/>
                  <a:t> garbled gate contains G and four 2-bit </a:t>
                </a:r>
                <a:r>
                  <a:rPr kumimoji="1" lang="en-US" altLang="ja-JP" baseline="0" dirty="0" err="1" smtClean="0"/>
                  <a:t>ciphertexts</a:t>
                </a:r>
                <a:r>
                  <a:rPr kumimoji="1" lang="en-US" altLang="ja-JP" baseline="0" dirty="0" smtClean="0"/>
                  <a:t>, and the output is the key and next permute bit.</a:t>
                </a:r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/>
                  <a:t>We have shown</a:t>
                </a:r>
                <a:r>
                  <a:rPr kumimoji="1" lang="en-US" altLang="ja-JP" baseline="0" dirty="0" smtClean="0"/>
                  <a:t> g</a:t>
                </a:r>
                <a:r>
                  <a:rPr kumimoji="1" lang="en-US" altLang="ja-JP" dirty="0" smtClean="0"/>
                  <a:t>arbling scheme except b_0 and b_1.</a:t>
                </a:r>
              </a:p>
              <a:p>
                <a:r>
                  <a:rPr kumimoji="1" lang="en-US" altLang="ja-JP" dirty="0" smtClean="0"/>
                  <a:t>We encrypt b_0 and b_1 as classical garbling</a:t>
                </a:r>
                <a:r>
                  <a:rPr kumimoji="1" lang="en-US" altLang="ja-JP" baseline="0" dirty="0" smtClean="0"/>
                  <a:t> scheme with permutation.</a:t>
                </a:r>
              </a:p>
              <a:p>
                <a:r>
                  <a:rPr kumimoji="1" lang="en-US" altLang="ja-JP" dirty="0" smtClean="0"/>
                  <a:t>Namely,</a:t>
                </a:r>
                <a:r>
                  <a:rPr kumimoji="1" lang="en-US" altLang="ja-JP" baseline="0" dirty="0" smtClean="0"/>
                  <a:t> we add four </a:t>
                </a:r>
                <a:r>
                  <a:rPr kumimoji="1" lang="en-US" altLang="ja-JP" baseline="0" dirty="0" err="1" smtClean="0"/>
                  <a:t>ciphertexts</a:t>
                </a:r>
                <a:r>
                  <a:rPr kumimoji="1" lang="en-US" altLang="ja-JP" baseline="0" dirty="0" smtClean="0"/>
                  <a:t> that are 2 bit.</a:t>
                </a:r>
              </a:p>
              <a:p>
                <a:r>
                  <a:rPr kumimoji="1" lang="en-US" altLang="ja-JP" baseline="0" dirty="0" smtClean="0"/>
                  <a:t>For security reason, </a:t>
                </a:r>
              </a:p>
              <a:p>
                <a:r>
                  <a:rPr kumimoji="1" lang="en-US" altLang="ja-JP" baseline="0" dirty="0" smtClean="0"/>
                  <a:t>the order of the </a:t>
                </a:r>
                <a:r>
                  <a:rPr kumimoji="1" lang="en-US" altLang="ja-JP" baseline="0" dirty="0" err="1" smtClean="0"/>
                  <a:t>ciphertexts</a:t>
                </a:r>
                <a:r>
                  <a:rPr kumimoji="1" lang="en-US" altLang="ja-JP" baseline="0" dirty="0" smtClean="0"/>
                  <a:t> should be permuted so we add permute bit </a:t>
                </a:r>
                <a:r>
                  <a:rPr kumimoji="1" lang="en-US" altLang="ja-JP" b="0" i="0" baseline="0" smtClean="0">
                    <a:latin typeface="Cambria Math" panose="02040503050406030204" pitchFamily="18" charset="0"/>
                  </a:rPr>
                  <a:t>𝜆</a:t>
                </a:r>
                <a:r>
                  <a:rPr kumimoji="1" lang="en-US" altLang="ja-JP" dirty="0" smtClean="0"/>
                  <a:t> in addition to the keys.</a:t>
                </a:r>
              </a:p>
              <a:p>
                <a:endParaRPr kumimoji="1" lang="en-US" altLang="ja-JP" dirty="0" smtClean="0"/>
              </a:p>
              <a:p>
                <a:r>
                  <a:rPr kumimoji="1" lang="en-US" altLang="ja-JP" dirty="0" smtClean="0"/>
                  <a:t>Input is the keys and permute bit,</a:t>
                </a:r>
              </a:p>
              <a:p>
                <a:r>
                  <a:rPr kumimoji="1" lang="en-US" altLang="ja-JP" dirty="0" smtClean="0"/>
                  <a:t>and</a:t>
                </a:r>
                <a:r>
                  <a:rPr kumimoji="1" lang="en-US" altLang="ja-JP" baseline="0" dirty="0" smtClean="0"/>
                  <a:t> garbled gate contains G and four 2-bit </a:t>
                </a:r>
                <a:r>
                  <a:rPr kumimoji="1" lang="en-US" altLang="ja-JP" baseline="0" dirty="0" err="1" smtClean="0"/>
                  <a:t>ciphertexts</a:t>
                </a:r>
                <a:r>
                  <a:rPr kumimoji="1" lang="en-US" altLang="ja-JP" baseline="0" dirty="0" smtClean="0"/>
                  <a:t>, and the output is the key and next permute bit.</a:t>
                </a:r>
                <a:endParaRPr kumimoji="1" lang="en-US" altLang="ja-JP" dirty="0" smtClean="0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17A52-4CA4-462A-A9E0-8BF8E841BAAF}" type="slidenum">
              <a:rPr lang="ja-JP" altLang="en-US" smtClean="0"/>
              <a:pPr>
                <a:defRPr/>
              </a:pPr>
              <a:t>43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37616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In the classical result by Yao, shown in the previous slide, each gate requires 4 </a:t>
            </a:r>
            <a:r>
              <a:rPr kumimoji="1" lang="en-US" altLang="ja-JP" baseline="0" dirty="0" err="1" smtClean="0"/>
              <a:t>ciph’s</a:t>
            </a:r>
            <a:r>
              <a:rPr kumimoji="1" lang="en-US" altLang="ja-JP" baseline="0" dirty="0" smtClean="0"/>
              <a:t> and each </a:t>
            </a:r>
            <a:r>
              <a:rPr kumimoji="1" lang="en-US" altLang="ja-JP" baseline="0" dirty="0" err="1" smtClean="0"/>
              <a:t>ciph</a:t>
            </a:r>
            <a:r>
              <a:rPr kumimoji="1" lang="en-US" altLang="ja-JP" baseline="0" dirty="0" smtClean="0"/>
              <a:t>’ is k-bit where k is the security parameter.</a:t>
            </a:r>
          </a:p>
          <a:p>
            <a:r>
              <a:rPr kumimoji="1" lang="en-US" altLang="ja-JP" baseline="0" dirty="0" smtClean="0"/>
              <a:t>So, the classical garbling scheme requires 4 times k-bit per any gate.</a:t>
            </a:r>
          </a:p>
          <a:p>
            <a:r>
              <a:rPr kumimoji="1" lang="en-US" altLang="ja-JP" baseline="0" dirty="0" smtClean="0"/>
              <a:t>There have been several studies to reduce the size of garbled circuit.</a:t>
            </a:r>
          </a:p>
          <a:p>
            <a:r>
              <a:rPr kumimoji="1" lang="en-US" altLang="ja-JP" dirty="0" smtClean="0"/>
              <a:t>GRR3, </a:t>
            </a:r>
            <a:r>
              <a:rPr kumimoji="1" lang="en-US" altLang="ja-JP" baseline="0" dirty="0" smtClean="0"/>
              <a:t>GRR2, Free XOR, </a:t>
            </a:r>
            <a:r>
              <a:rPr kumimoji="1" lang="en-US" altLang="ja-JP" baseline="0" dirty="0" err="1" smtClean="0"/>
              <a:t>fleXOR</a:t>
            </a:r>
            <a:r>
              <a:rPr kumimoji="1" lang="en-US" altLang="ja-JP" baseline="0" dirty="0" smtClean="0"/>
              <a:t>,  and half gates.</a:t>
            </a:r>
          </a:p>
          <a:p>
            <a:r>
              <a:rPr kumimoji="1" lang="en-US" altLang="ja-JP" baseline="0" dirty="0" smtClean="0"/>
              <a:t>The most efficient </a:t>
            </a:r>
            <a:r>
              <a:rPr kumimoji="1" lang="en-US" altLang="ja-JP" baseline="0" dirty="0" err="1" smtClean="0"/>
              <a:t>garlbing</a:t>
            </a:r>
            <a:r>
              <a:rPr kumimoji="1" lang="en-US" altLang="ja-JP" baseline="0" dirty="0" smtClean="0"/>
              <a:t> scheme is half gate.</a:t>
            </a:r>
          </a:p>
          <a:p>
            <a:r>
              <a:rPr kumimoji="1" lang="en-US" altLang="ja-JP" baseline="0" dirty="0" smtClean="0"/>
              <a:t>It requires 2k bit per AND gate and 0 bit per XOR gate.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17A52-4CA4-462A-A9E0-8BF8E841BAAF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19405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In addition to propose half gate</a:t>
            </a:r>
            <a:r>
              <a:rPr kumimoji="1" lang="en-US" altLang="ja-JP" baseline="0" dirty="0" smtClean="0"/>
              <a:t> scheme, </a:t>
            </a:r>
            <a:r>
              <a:rPr kumimoji="1" lang="en-US" altLang="ja-JP" baseline="0" dirty="0" err="1" smtClean="0"/>
              <a:t>Zahur</a:t>
            </a:r>
            <a:r>
              <a:rPr kumimoji="1" lang="en-US" altLang="ja-JP" baseline="0" dirty="0" smtClean="0"/>
              <a:t> et al. shows the lower bound of the size of garbled circuit.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Roughly speaking, a linear garbling scheme is that the output keys are defined as a linear combination of random or hashed values.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 lower bound says that a linear garbling scheme must have at least two k-bit </a:t>
            </a:r>
            <a:r>
              <a:rPr kumimoji="1" lang="en-US" altLang="ja-JP" baseline="0" dirty="0" err="1" smtClean="0"/>
              <a:t>ciphertext</a:t>
            </a:r>
            <a:r>
              <a:rPr kumimoji="1" lang="en-US" altLang="ja-JP" baseline="0" dirty="0" smtClean="0"/>
              <a:t> per AND gate.</a:t>
            </a:r>
          </a:p>
          <a:p>
            <a:r>
              <a:rPr kumimoji="1" lang="en-US" altLang="ja-JP" baseline="0" dirty="0" smtClean="0"/>
              <a:t>Half gate schemes achieves this lower bound so half gate scheme is to be optimal in respect of the size of garbled circuit.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17A52-4CA4-462A-A9E0-8BF8E841BAAF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81268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However, in</a:t>
            </a:r>
            <a:r>
              <a:rPr kumimoji="1" lang="en-US" altLang="ja-JP" baseline="0" dirty="0" smtClean="0"/>
              <a:t> the paper, we propose a linear garbling scheme</a:t>
            </a:r>
          </a:p>
          <a:p>
            <a:r>
              <a:rPr kumimoji="1" lang="en-US" altLang="ja-JP" baseline="0" dirty="0" smtClean="0"/>
              <a:t>requires strictly less than two k-bit </a:t>
            </a:r>
            <a:r>
              <a:rPr kumimoji="1" lang="en-US" altLang="ja-JP" baseline="0" dirty="0" err="1" smtClean="0"/>
              <a:t>ciphertexts</a:t>
            </a:r>
            <a:r>
              <a:rPr kumimoji="1" lang="en-US" altLang="ja-JP" baseline="0" dirty="0" smtClean="0"/>
              <a:t> per AND gate.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You may think that this result is a contradiction.</a:t>
            </a:r>
          </a:p>
          <a:p>
            <a:r>
              <a:rPr kumimoji="1" lang="en-US" altLang="ja-JP" baseline="0" dirty="0" smtClean="0"/>
              <a:t>However, we think that this result does not contradicts but rather circumvents the lower bound because,</a:t>
            </a:r>
          </a:p>
          <a:p>
            <a:r>
              <a:rPr kumimoji="1" lang="en-US" altLang="ja-JP" dirty="0" smtClean="0"/>
              <a:t>Proof of lower bound assumes that each </a:t>
            </a:r>
            <a:r>
              <a:rPr kumimoji="1" lang="en-US" altLang="ja-JP" dirty="0" err="1" smtClean="0"/>
              <a:t>ciphertext</a:t>
            </a:r>
            <a:r>
              <a:rPr kumimoji="1" lang="en-US" altLang="ja-JP" dirty="0" smtClean="0"/>
              <a:t> is k-bit</a:t>
            </a:r>
          </a:p>
          <a:p>
            <a:r>
              <a:rPr kumimoji="1" lang="en-US" altLang="ja-JP" dirty="0" smtClean="0"/>
              <a:t>Our scheme requires one k-bit and four </a:t>
            </a:r>
            <a:r>
              <a:rPr kumimoji="1" lang="en-US" altLang="ja-JP" b="1" dirty="0" smtClean="0"/>
              <a:t>2-bit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ciphertexts</a:t>
            </a:r>
            <a:r>
              <a:rPr kumimoji="1" lang="en-US" altLang="ja-JP" dirty="0" smtClean="0"/>
              <a:t> per AND gate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17A52-4CA4-462A-A9E0-8BF8E841BAAF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67691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Next</a:t>
            </a:r>
            <a:r>
              <a:rPr kumimoji="1" lang="en-US" altLang="ja-JP" baseline="0" dirty="0" smtClean="0"/>
              <a:t> we explain how to garble single AND gate.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17A52-4CA4-462A-A9E0-8BF8E841BAAF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73602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Before</a:t>
            </a:r>
            <a:r>
              <a:rPr kumimoji="1" lang="en-US" altLang="ja-JP" baseline="0" dirty="0" smtClean="0"/>
              <a:t> giving precise description, I’d like to share one basic observation.</a:t>
            </a:r>
          </a:p>
          <a:p>
            <a:r>
              <a:rPr kumimoji="1" lang="en-US" altLang="ja-JP" baseline="0" dirty="0" smtClean="0"/>
              <a:t>In garbling scheme, we often use k-bit elements as a key and </a:t>
            </a:r>
            <a:r>
              <a:rPr kumimoji="1" lang="en-US" altLang="ja-JP" baseline="0" dirty="0" err="1" smtClean="0"/>
              <a:t>ciphertext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This k-bit element can be regarded as an element in not only GF(2^k) but also Z_2^k. In other words, a bit-string or integer.</a:t>
            </a:r>
          </a:p>
          <a:p>
            <a:r>
              <a:rPr kumimoji="1" lang="en-US" altLang="ja-JP" baseline="0" dirty="0" smtClean="0"/>
              <a:t>An operation in GF(2^k) is bit-wise XOR. For example, 0011 </a:t>
            </a:r>
            <a:r>
              <a:rPr kumimoji="1" lang="en-US" altLang="ja-JP" baseline="0" dirty="0" err="1" smtClean="0"/>
              <a:t>oplus</a:t>
            </a:r>
            <a:r>
              <a:rPr kumimoji="1" lang="en-US" altLang="ja-JP" baseline="0" dirty="0" smtClean="0"/>
              <a:t> 0011 equals to 0000.</a:t>
            </a:r>
          </a:p>
          <a:p>
            <a:r>
              <a:rPr kumimoji="1" lang="en-US" altLang="ja-JP" baseline="0" dirty="0" smtClean="0"/>
              <a:t>On the other hand, operation in Z_{2^k} is integer addition. </a:t>
            </a:r>
          </a:p>
          <a:p>
            <a:r>
              <a:rPr kumimoji="1" lang="en-US" altLang="ja-JP" baseline="0" dirty="0" smtClean="0"/>
              <a:t>For example, 0011 + 0011 equals to 0110, which is different from the other.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What we want to say in this slide is we can use two operations on k-bit elements.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17A52-4CA4-462A-A9E0-8BF8E841BAAF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87836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</a:endParaRPr>
          </a:p>
        </p:txBody>
      </p:sp>
      <p:sp>
        <p:nvSpPr>
          <p:cNvPr id="5" name="Rectangle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</a:endParaRPr>
          </a:p>
        </p:txBody>
      </p:sp>
      <p:sp>
        <p:nvSpPr>
          <p:cNvPr id="6" name="Rectangle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</a:endParaRPr>
          </a:p>
        </p:txBody>
      </p:sp>
      <p:sp>
        <p:nvSpPr>
          <p:cNvPr id="7" name="Rectangle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</a:endParaRPr>
          </a:p>
        </p:txBody>
      </p:sp>
      <p:sp>
        <p:nvSpPr>
          <p:cNvPr id="10" name="Straight Connector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Straight Connector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3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5" name="Straight Connector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6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</a:endParaRPr>
          </a:p>
        </p:txBody>
      </p:sp>
      <p:sp>
        <p:nvSpPr>
          <p:cNvPr id="17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</a:endParaRPr>
          </a:p>
        </p:txBody>
      </p:sp>
      <p:sp>
        <p:nvSpPr>
          <p:cNvPr id="18" name="Oval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</a:endParaRPr>
          </a:p>
        </p:txBody>
      </p:sp>
      <p:sp>
        <p:nvSpPr>
          <p:cNvPr id="19" name="Oval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</a:endParaRPr>
          </a:p>
        </p:txBody>
      </p:sp>
      <p:sp>
        <p:nvSpPr>
          <p:cNvPr id="20" name="Oval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</a:endParaRPr>
          </a:p>
        </p:txBody>
      </p:sp>
      <p:sp>
        <p:nvSpPr>
          <p:cNvPr id="21" name="Oval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 cap="none" baseline="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72617D2-9C91-442B-99B2-9D19BA905B81}" type="datetime1">
              <a:rPr lang="en-US" altLang="ja-JP" smtClean="0"/>
              <a:t>12/8/2016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D23146C-AEA4-435B-A6E2-CD44342908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85800"/>
          </a:xfrm>
        </p:spPr>
        <p:txBody>
          <a:bodyPr tIns="72000" bIns="0"/>
          <a:lstStyle>
            <a:lvl1pPr>
              <a:defRPr sz="3600">
                <a:latin typeface="+mj-ea"/>
                <a:ea typeface="+mj-ea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066800"/>
            <a:ext cx="7772400" cy="5562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Calibri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362A8-DD3E-4A0F-AD68-980A7192BB7C}" type="datetime1">
              <a:rPr lang="en-US" altLang="ja-JP" smtClean="0"/>
              <a:t>12/8/2016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605B1-90FB-42EA-8A32-FDAA57CD2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48600" cy="685800"/>
          </a:xfrm>
        </p:spPr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7848600" cy="56388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pPr lvl="0"/>
            <a:endParaRPr lang="ja-JP" altLang="en-US" noProof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D1461-6EF6-4F31-8B6A-D29B7D4B19DF}" type="datetime1">
              <a:rPr lang="en-US" altLang="ja-JP" smtClean="0"/>
              <a:t>12/8/2016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8F967-9733-4B73-A7C4-8C186C0F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Rectangle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Rectangle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Rectangle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Straight Connector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Straight Connector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3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4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5" name="Oval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6" name="Oval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7" name="Oval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9" name="Straight Connector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0D58F-FB72-4668-BBB2-0508DBFB1F43}" type="datetime1">
              <a:rPr lang="en-US" altLang="ja-JP" smtClean="0"/>
              <a:t>12/8/2016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A14E5-DB41-4575-906E-AD9D8F815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400" y="3581400"/>
            <a:ext cx="7924800" cy="685800"/>
          </a:xfrm>
        </p:spPr>
        <p:txBody>
          <a:bodyPr>
            <a:noAutofit/>
          </a:bodyPr>
          <a:lstStyle>
            <a:lvl1pPr>
              <a:defRPr sz="4400">
                <a:latin typeface="+mj-ea"/>
                <a:ea typeface="+mj-ea"/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2E03F2-E755-40FB-ABFD-7BD9016EF8BD}" type="datetime1">
              <a:rPr lang="en-US" altLang="ja-JP" smtClean="0"/>
              <a:t>12/8/2016</a:t>
            </a:fld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AFE4F-E562-4D01-8E74-263A0DC2AE8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76200" y="4343400"/>
            <a:ext cx="7924800" cy="2714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83000">
                <a:schemeClr val="accent1">
                  <a:lumMod val="67000"/>
                  <a:lumOff val="33000"/>
                </a:schemeClr>
              </a:gs>
              <a:gs pos="100000">
                <a:schemeClr val="accent1"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800" dirty="0" smtClean="0">
              <a:latin typeface="+mn-ea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863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4E920-A20B-466F-8B75-13FBB8C44F49}" type="datetime1">
              <a:rPr lang="en-US" altLang="ja-JP" smtClean="0"/>
              <a:t>12/8/2016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305800" y="6184900"/>
            <a:ext cx="609600" cy="520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20ED5-41AD-4EFC-BA4C-E8F87CC04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8D542-DC24-4842-809B-908F32E8E16D}" type="datetime1">
              <a:rPr lang="en-US" altLang="ja-JP" smtClean="0"/>
              <a:t>12/8/2016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22E87-CA17-45BF-B3FD-E71707212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D5F54-11C9-47C5-A429-C8DACDA0D83F}" type="datetime1">
              <a:rPr lang="en-US" altLang="ja-JP" smtClean="0"/>
              <a:t>12/8/2016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DDD74-78F8-499E-8B2E-93AAFF8BA2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Oval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7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1" name="Straight Connector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3A3C6A2-39DD-4829-84A5-E566A0AF98F4}" type="datetime1">
              <a:rPr lang="en-US" altLang="ja-JP" smtClean="0"/>
              <a:t>12/8/2016</a:t>
            </a:fld>
            <a:endParaRPr lang="en-US" dirty="0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CDB0F6C-9028-43DF-B2C1-2F734BE7A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64E34-8E22-40C3-87C6-CCAAA78DB34F}" type="datetime1">
              <a:rPr lang="en-US" altLang="ja-JP" smtClean="0"/>
              <a:t>12/8/2016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8DC46-1C9F-4360-BB88-0D2F73659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DECF3-5B4C-4ED0-B147-D44C62F4283C}" type="datetime1">
              <a:rPr lang="en-US" altLang="ja-JP" smtClean="0"/>
              <a:t>12/8/2016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04A7B-101E-433C-83CB-C36D66E6A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839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027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7924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smtClean="0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7924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smtClean="0"/>
              <a:t>Click to edit Master text styles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F2E03F2-E755-40FB-ABFD-7BD9016EF8BD}" type="datetime1">
              <a:rPr lang="en-US" altLang="ja-JP" smtClean="0"/>
              <a:t>12/8/2016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メイリオ" pitchFamily="50" charset="-128"/>
                <a:cs typeface="メイリオ" pitchFamily="50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791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067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915400" y="0"/>
            <a:ext cx="2286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8" name="Oval 22"/>
          <p:cNvSpPr/>
          <p:nvPr userDrawn="1"/>
        </p:nvSpPr>
        <p:spPr bwMode="auto">
          <a:xfrm>
            <a:off x="8382000" y="6248400"/>
            <a:ext cx="533400" cy="4889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348132" y="626110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b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B0AFE4F-E562-4D01-8E74-263A0DC2AE8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8" r:id="rId3"/>
    <p:sldLayoutId id="2147484098" r:id="rId4"/>
    <p:sldLayoutId id="2147484099" r:id="rId5"/>
    <p:sldLayoutId id="2147484100" r:id="rId6"/>
    <p:sldLayoutId id="2147484107" r:id="rId7"/>
    <p:sldLayoutId id="2147484101" r:id="rId8"/>
    <p:sldLayoutId id="2147484102" r:id="rId9"/>
    <p:sldLayoutId id="2147484103" r:id="rId10"/>
    <p:sldLayoutId id="214748410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n-lt"/>
          <a:ea typeface="メイリオ" pitchFamily="50" charset="-128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pitchFamily="18" charset="0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pitchFamily="18" charset="0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pitchFamily="18" charset="0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pitchFamily="18" charset="0"/>
          <a:ea typeface="HGP創英角ｺﾞｼｯｸUB" pitchFamily="50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800" kern="1200">
          <a:solidFill>
            <a:srgbClr val="4D4D4D"/>
          </a:solidFill>
          <a:latin typeface="+mn-lt"/>
          <a:ea typeface="メイリオ" pitchFamily="50" charset="-128"/>
          <a:cs typeface="メイリオ" pitchFamily="50" charset="-128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500" kern="1200">
          <a:solidFill>
            <a:srgbClr val="4D4D4D"/>
          </a:solidFill>
          <a:latin typeface="+mn-lt"/>
          <a:ea typeface="メイリオ" pitchFamily="50" charset="-128"/>
          <a:cs typeface="メイリオ" pitchFamily="50" charset="-128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200" kern="1200">
          <a:solidFill>
            <a:srgbClr val="4D4D4D"/>
          </a:solidFill>
          <a:latin typeface="+mn-lt"/>
          <a:ea typeface="メイリオ" pitchFamily="50" charset="-128"/>
          <a:cs typeface="メイリオ" pitchFamily="50" charset="-128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200" kern="1200">
          <a:solidFill>
            <a:srgbClr val="4D4D4D"/>
          </a:solidFill>
          <a:latin typeface="+mn-lt"/>
          <a:ea typeface="メイリオ" pitchFamily="50" charset="-128"/>
          <a:cs typeface="メイリオ" pitchFamily="50" charset="-128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kern="1200">
          <a:solidFill>
            <a:srgbClr val="4D4D4D"/>
          </a:solidFill>
          <a:latin typeface="+mn-lt"/>
          <a:ea typeface="メイリオ" pitchFamily="50" charset="-128"/>
          <a:cs typeface="メイリオ" pitchFamily="50" charset="-128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6.png"/><Relationship Id="rId3" Type="http://schemas.openxmlformats.org/officeDocument/2006/relationships/image" Target="../media/image19.png"/><Relationship Id="rId7" Type="http://schemas.openxmlformats.org/officeDocument/2006/relationships/image" Target="../media/image33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11" Type="http://schemas.openxmlformats.org/officeDocument/2006/relationships/image" Target="../media/image29.png"/><Relationship Id="rId5" Type="http://schemas.openxmlformats.org/officeDocument/2006/relationships/image" Target="../media/image31.png"/><Relationship Id="rId10" Type="http://schemas.openxmlformats.org/officeDocument/2006/relationships/image" Target="../media/image28.png"/><Relationship Id="rId4" Type="http://schemas.openxmlformats.org/officeDocument/2006/relationships/image" Target="../media/image30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5.png"/><Relationship Id="rId3" Type="http://schemas.openxmlformats.org/officeDocument/2006/relationships/image" Target="../media/image19.pn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11" Type="http://schemas.openxmlformats.org/officeDocument/2006/relationships/image" Target="../media/image29.png"/><Relationship Id="rId5" Type="http://schemas.openxmlformats.org/officeDocument/2006/relationships/image" Target="../media/image31.png"/><Relationship Id="rId10" Type="http://schemas.openxmlformats.org/officeDocument/2006/relationships/image" Target="../media/image28.png"/><Relationship Id="rId4" Type="http://schemas.openxmlformats.org/officeDocument/2006/relationships/image" Target="../media/image30.png"/><Relationship Id="rId9" Type="http://schemas.openxmlformats.org/officeDocument/2006/relationships/image" Target="../media/image27.png"/><Relationship Id="rId1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28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19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Relationship Id="rId1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28.png"/><Relationship Id="rId3" Type="http://schemas.openxmlformats.org/officeDocument/2006/relationships/image" Target="../media/image47.png"/><Relationship Id="rId7" Type="http://schemas.openxmlformats.org/officeDocument/2006/relationships/image" Target="../media/image4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19.png"/><Relationship Id="rId15" Type="http://schemas.openxmlformats.org/officeDocument/2006/relationships/image" Target="../media/image49.png"/><Relationship Id="rId10" Type="http://schemas.openxmlformats.org/officeDocument/2006/relationships/image" Target="../media/image45.png"/><Relationship Id="rId4" Type="http://schemas.openxmlformats.org/officeDocument/2006/relationships/image" Target="../media/image48.png"/><Relationship Id="rId9" Type="http://schemas.openxmlformats.org/officeDocument/2006/relationships/image" Target="../media/image44.png"/><Relationship Id="rId1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28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19.png"/><Relationship Id="rId10" Type="http://schemas.openxmlformats.org/officeDocument/2006/relationships/image" Target="../media/image56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Relationship Id="rId1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23.png"/><Relationship Id="rId3" Type="http://schemas.openxmlformats.org/officeDocument/2006/relationships/image" Target="../media/image310.png"/><Relationship Id="rId21" Type="http://schemas.openxmlformats.org/officeDocument/2006/relationships/image" Target="../media/image610.png"/><Relationship Id="rId2" Type="http://schemas.openxmlformats.org/officeDocument/2006/relationships/notesSlide" Target="../notesSlides/notesSlide34.xml"/><Relationship Id="rId20" Type="http://schemas.openxmlformats.org/officeDocument/2006/relationships/image" Target="../media/image510.png"/><Relationship Id="rId1" Type="http://schemas.openxmlformats.org/officeDocument/2006/relationships/slideLayout" Target="../slideLayouts/slideLayout10.xml"/><Relationship Id="rId11" Type="http://schemas.openxmlformats.org/officeDocument/2006/relationships/image" Target="../media/image109.png"/><Relationship Id="rId10" Type="http://schemas.openxmlformats.org/officeDocument/2006/relationships/image" Target="../media/image108.png"/><Relationship Id="rId19" Type="http://schemas.openxmlformats.org/officeDocument/2006/relationships/image" Target="../media/image410.png"/><Relationship Id="rId9" Type="http://schemas.openxmlformats.org/officeDocument/2006/relationships/image" Target="../media/image107.png"/><Relationship Id="rId22" Type="http://schemas.openxmlformats.org/officeDocument/2006/relationships/image" Target="../media/image7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98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10" Type="http://schemas.openxmlformats.org/officeDocument/2006/relationships/image" Target="../media/image119.png"/><Relationship Id="rId4" Type="http://schemas.openxmlformats.org/officeDocument/2006/relationships/image" Target="../media/image90.png"/><Relationship Id="rId9" Type="http://schemas.openxmlformats.org/officeDocument/2006/relationships/image" Target="../media/image11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0.png"/><Relationship Id="rId5" Type="http://schemas.openxmlformats.org/officeDocument/2006/relationships/image" Target="../media/image31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0.png"/><Relationship Id="rId4" Type="http://schemas.openxmlformats.org/officeDocument/2006/relationships/image" Target="../media/image3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2057400" y="2057400"/>
            <a:ext cx="7111314" cy="1894362"/>
          </a:xfrm>
        </p:spPr>
        <p:txBody>
          <a:bodyPr/>
          <a:lstStyle/>
          <a:p>
            <a:r>
              <a:rPr kumimoji="1" lang="en-US" altLang="ja-JP" dirty="0" smtClean="0">
                <a:latin typeface="+mn-ea"/>
                <a:ea typeface="+mn-ea"/>
              </a:rPr>
              <a:t>How to circumvent the two-</a:t>
            </a:r>
            <a:r>
              <a:rPr kumimoji="1" lang="en-US" altLang="ja-JP" dirty="0" err="1" smtClean="0">
                <a:latin typeface="+mn-ea"/>
                <a:ea typeface="+mn-ea"/>
              </a:rPr>
              <a:t>ciphertext</a:t>
            </a:r>
            <a:r>
              <a:rPr kumimoji="1" lang="en-US" altLang="ja-JP" dirty="0" smtClean="0">
                <a:latin typeface="+mn-ea"/>
                <a:ea typeface="+mn-ea"/>
              </a:rPr>
              <a:t> lower bound for </a:t>
            </a:r>
            <a:br>
              <a:rPr kumimoji="1" lang="en-US" altLang="ja-JP" dirty="0" smtClean="0">
                <a:latin typeface="+mn-ea"/>
                <a:ea typeface="+mn-ea"/>
              </a:rPr>
            </a:br>
            <a:r>
              <a:rPr kumimoji="1" lang="en-US" altLang="ja-JP" dirty="0" smtClean="0">
                <a:latin typeface="+mn-ea"/>
                <a:ea typeface="+mn-ea"/>
              </a:rPr>
              <a:t>linear garbling schemes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324600" cy="1371600"/>
          </a:xfrm>
        </p:spPr>
        <p:txBody>
          <a:bodyPr/>
          <a:lstStyle/>
          <a:p>
            <a:r>
              <a:rPr kumimoji="1" lang="en-US" altLang="ja-JP" sz="2800" b="0" dirty="0">
                <a:latin typeface="+mn-ea"/>
              </a:rPr>
              <a:t>Carmen </a:t>
            </a:r>
            <a:r>
              <a:rPr kumimoji="1" lang="en-US" altLang="ja-JP" sz="2800" b="0" dirty="0" err="1" smtClean="0">
                <a:latin typeface="+mn-ea"/>
                <a:ea typeface="+mn-ea"/>
              </a:rPr>
              <a:t>Kempka</a:t>
            </a:r>
            <a:r>
              <a:rPr kumimoji="1" lang="en-US" altLang="ja-JP" sz="2800" b="0" dirty="0" smtClean="0">
                <a:latin typeface="+mn-ea"/>
                <a:ea typeface="+mn-ea"/>
              </a:rPr>
              <a:t>, </a:t>
            </a:r>
            <a:r>
              <a:rPr kumimoji="1" lang="en-US" altLang="ja-JP" sz="2800" dirty="0" smtClean="0">
                <a:latin typeface="+mn-ea"/>
                <a:ea typeface="+mn-ea"/>
              </a:rPr>
              <a:t>Ryo Kikuchi</a:t>
            </a:r>
            <a:r>
              <a:rPr kumimoji="1" lang="en-US" altLang="ja-JP" sz="2800" b="0" dirty="0" smtClean="0">
                <a:latin typeface="+mn-ea"/>
                <a:ea typeface="+mn-ea"/>
              </a:rPr>
              <a:t>, </a:t>
            </a:r>
            <a:r>
              <a:rPr kumimoji="1" lang="en-US" altLang="ja-JP" sz="2800" b="0" dirty="0" err="1" smtClean="0">
                <a:latin typeface="+mn-ea"/>
                <a:ea typeface="+mn-ea"/>
              </a:rPr>
              <a:t>Koutarou</a:t>
            </a:r>
            <a:r>
              <a:rPr kumimoji="1" lang="en-US" altLang="ja-JP" sz="2800" b="0" dirty="0" smtClean="0">
                <a:latin typeface="+mn-ea"/>
                <a:ea typeface="+mn-ea"/>
              </a:rPr>
              <a:t> Suzuki </a:t>
            </a:r>
            <a:r>
              <a:rPr kumimoji="1" lang="en-US" altLang="ja-JP" sz="2400" b="0" dirty="0" smtClean="0">
                <a:latin typeface="+mn-ea"/>
                <a:ea typeface="+mn-ea"/>
              </a:rPr>
              <a:t>@NTT Corporation</a:t>
            </a:r>
          </a:p>
        </p:txBody>
      </p:sp>
    </p:spTree>
    <p:extLst>
      <p:ext uri="{BB962C8B-B14F-4D97-AF65-F5344CB8AC3E}">
        <p14:creationId xmlns:p14="http://schemas.microsoft.com/office/powerpoint/2010/main" val="367177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Setting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605B1-90FB-42EA-8A32-FDAA57CD2C0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7772400" cy="5562600"/>
              </a:xfrm>
            </p:spPr>
            <p:txBody>
              <a:bodyPr/>
              <a:lstStyle/>
              <a:p>
                <a:r>
                  <a:rPr kumimoji="1" lang="en-US" altLang="ja-JP" dirty="0" smtClean="0"/>
                  <a:t>Trying to gable single AND gate with single k-bit </a:t>
                </a:r>
                <a:r>
                  <a:rPr kumimoji="1" lang="en-US" altLang="ja-JP" dirty="0" err="1" smtClean="0"/>
                  <a:t>ciphertext</a:t>
                </a:r>
                <a:r>
                  <a:rPr kumimoji="1"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kumimoji="1" lang="en-US" altLang="ja-JP" dirty="0"/>
              </a:p>
              <a:p>
                <a:pPr lvl="1"/>
                <a:endParaRPr kumimoji="1" lang="en-US" altLang="ja-JP" dirty="0"/>
              </a:p>
              <a:p>
                <a:endParaRPr kumimoji="1" lang="en-US" altLang="ja-JP" dirty="0" smtClean="0"/>
              </a:p>
              <a:p>
                <a:endParaRPr kumimoji="1" lang="en-US" altLang="ja-JP" dirty="0" smtClean="0"/>
              </a:p>
              <a:p>
                <a:endParaRPr kumimoji="1" lang="en-US" altLang="ja-JP" dirty="0"/>
              </a:p>
              <a:p>
                <a:endParaRPr kumimoji="1" lang="en-US" altLang="ja-JP" dirty="0" smtClean="0"/>
              </a:p>
              <a:p>
                <a:endParaRPr kumimoji="1" lang="en-US" altLang="ja-JP" dirty="0"/>
              </a:p>
              <a:p>
                <a:endParaRPr kumimoji="1" lang="en-US" altLang="ja-JP" dirty="0" smtClean="0"/>
              </a:p>
              <a:p>
                <a:r>
                  <a:rPr kumimoji="1" lang="en-US" altLang="ja-JP" dirty="0" smtClean="0"/>
                  <a:t>Operations consist of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kumimoji="1" lang="en-US" altLang="ja-JP" dirty="0" smtClean="0"/>
                  <a:t>, 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1" lang="en-US" altLang="ja-JP" dirty="0" smtClean="0"/>
                  <a:t>, and </a:t>
                </a: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endParaRPr kumimoji="1" lang="en-US" altLang="ja-JP" dirty="0" smtClean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6" name="コンテンツ プレースホルダー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7772400" cy="5562600"/>
              </a:xfrm>
              <a:blipFill>
                <a:blip r:embed="rId3"/>
                <a:stretch>
                  <a:fillRect l="-627" t="-9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角丸四角形 22"/>
          <p:cNvSpPr/>
          <p:nvPr/>
        </p:nvSpPr>
        <p:spPr>
          <a:xfrm>
            <a:off x="4895777" y="2438400"/>
            <a:ext cx="2819400" cy="457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>
                <a:latin typeface="+mn-ea"/>
                <a:cs typeface="メイリオ" pitchFamily="50" charset="-128"/>
              </a:rPr>
              <a:t>g</a:t>
            </a:r>
            <a:r>
              <a:rPr kumimoji="1" lang="en-US" altLang="ja-JP" sz="2400" dirty="0" smtClean="0">
                <a:latin typeface="+mn-ea"/>
                <a:cs typeface="メイリオ" pitchFamily="50" charset="-128"/>
              </a:rPr>
              <a:t>arbled </a:t>
            </a:r>
            <a:r>
              <a:rPr lang="en-US" altLang="ja-JP" sz="2400" dirty="0">
                <a:latin typeface="+mn-ea"/>
                <a:cs typeface="メイリオ" pitchFamily="50" charset="-128"/>
              </a:rPr>
              <a:t>c</a:t>
            </a:r>
            <a:r>
              <a:rPr lang="en-US" altLang="ja-JP" sz="2400" dirty="0" smtClean="0">
                <a:latin typeface="+mn-ea"/>
                <a:cs typeface="メイリオ" pitchFamily="50" charset="-128"/>
              </a:rPr>
              <a:t>i</a:t>
            </a:r>
            <a:r>
              <a:rPr kumimoji="1" lang="en-US" altLang="ja-JP" sz="2400" dirty="0" smtClean="0">
                <a:latin typeface="+mn-ea"/>
                <a:cs typeface="メイリオ" pitchFamily="50" charset="-128"/>
              </a:rPr>
              <a:t>rcuit</a:t>
            </a:r>
            <a:endParaRPr kumimoji="1" lang="ja-JP" altLang="en-US" sz="2400" dirty="0" smtClean="0">
              <a:latin typeface="+mn-ea"/>
              <a:cs typeface="メイリオ" pitchFamily="50" charset="-128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1143000" y="2438400"/>
            <a:ext cx="2563091" cy="457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latin typeface="+mn-ea"/>
                <a:cs typeface="メイリオ" pitchFamily="50" charset="-128"/>
              </a:rPr>
              <a:t>(plain) circuit</a:t>
            </a:r>
            <a:endParaRPr kumimoji="1" lang="ja-JP" altLang="en-US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2" name="右矢印 31"/>
          <p:cNvSpPr/>
          <p:nvPr/>
        </p:nvSpPr>
        <p:spPr>
          <a:xfrm>
            <a:off x="3892499" y="2971800"/>
            <a:ext cx="628163" cy="1619812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8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grpSp>
        <p:nvGrpSpPr>
          <p:cNvPr id="33" name="グループ化 32"/>
          <p:cNvGrpSpPr/>
          <p:nvPr/>
        </p:nvGrpSpPr>
        <p:grpSpPr>
          <a:xfrm>
            <a:off x="5897190" y="3180788"/>
            <a:ext cx="1089064" cy="1619812"/>
            <a:chOff x="5334000" y="3499082"/>
            <a:chExt cx="2209800" cy="2368317"/>
          </a:xfrm>
        </p:grpSpPr>
        <p:sp>
          <p:nvSpPr>
            <p:cNvPr id="34" name="正方形/長方形 33"/>
            <p:cNvSpPr/>
            <p:nvPr/>
          </p:nvSpPr>
          <p:spPr>
            <a:xfrm>
              <a:off x="5334000" y="3499082"/>
              <a:ext cx="2209800" cy="236831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7200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テキスト ボックス 34"/>
                <p:cNvSpPr txBox="1"/>
                <p:nvPr/>
              </p:nvSpPr>
              <p:spPr>
                <a:xfrm>
                  <a:off x="6116250" y="4509651"/>
                  <a:ext cx="65101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ja-JP" altLang="en-US" sz="24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5" name="テキスト ボックス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6250" y="4509651"/>
                  <a:ext cx="651013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7308" r="-11538" b="-5238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6" name="直線矢印コネクタ 35"/>
          <p:cNvCxnSpPr/>
          <p:nvPr/>
        </p:nvCxnSpPr>
        <p:spPr>
          <a:xfrm>
            <a:off x="4926953" y="3550190"/>
            <a:ext cx="92507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フローチャート : 組合せ 88"/>
          <p:cNvSpPr/>
          <p:nvPr/>
        </p:nvSpPr>
        <p:spPr>
          <a:xfrm rot="16200000">
            <a:off x="1951607" y="3635442"/>
            <a:ext cx="970522" cy="760420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non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600" dirty="0" smtClean="0">
                <a:solidFill>
                  <a:schemeClr val="tx1"/>
                </a:solidFill>
                <a:latin typeface="+mn-ea"/>
                <a:cs typeface="メイリオ" pitchFamily="50" charset="-128"/>
              </a:rPr>
              <a:t>AND</a:t>
            </a:r>
            <a:endParaRPr kumimoji="1" lang="ja-JP" altLang="en-US" sz="1600" dirty="0" smtClean="0">
              <a:solidFill>
                <a:schemeClr val="tx1"/>
              </a:solidFill>
              <a:latin typeface="+mn-ea"/>
              <a:cs typeface="メイリオ" pitchFamily="50" charset="-128"/>
            </a:endParaRPr>
          </a:p>
        </p:txBody>
      </p:sp>
      <p:cxnSp>
        <p:nvCxnSpPr>
          <p:cNvPr id="38" name="直線矢印コネクタ 37"/>
          <p:cNvCxnSpPr/>
          <p:nvPr/>
        </p:nvCxnSpPr>
        <p:spPr>
          <a:xfrm>
            <a:off x="1374361" y="3665901"/>
            <a:ext cx="68303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1433412" y="3322110"/>
            <a:ext cx="535724" cy="380480"/>
          </a:xfrm>
          <a:prstGeom prst="rect">
            <a:avLst/>
          </a:prstGeom>
          <a:noFill/>
        </p:spPr>
        <p:txBody>
          <a:bodyPr wrap="none" tIns="72000" bIns="0" rtlCol="0">
            <a:spAutoFit/>
          </a:bodyPr>
          <a:lstStyle/>
          <a:p>
            <a:r>
              <a:rPr kumimoji="1" lang="en-US" altLang="ja-JP" sz="2000" dirty="0" smtClean="0">
                <a:latin typeface="+mn-ea"/>
                <a:ea typeface="+mn-ea"/>
                <a:cs typeface="メイリオ" pitchFamily="50" charset="-128"/>
              </a:rPr>
              <a:t>0,1</a:t>
            </a:r>
            <a:endParaRPr kumimoji="1" lang="ja-JP" altLang="en-US" sz="2000" dirty="0" smtClean="0">
              <a:latin typeface="+mn-ea"/>
              <a:ea typeface="+mn-ea"/>
              <a:cs typeface="メイリオ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/>
              <p:cNvSpPr txBox="1"/>
              <p:nvPr/>
            </p:nvSpPr>
            <p:spPr>
              <a:xfrm>
                <a:off x="4800600" y="3010499"/>
                <a:ext cx="1126911" cy="451397"/>
              </a:xfrm>
              <a:prstGeom prst="rect">
                <a:avLst/>
              </a:prstGeom>
              <a:noFill/>
            </p:spPr>
            <p:txBody>
              <a:bodyPr wrap="non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𝐴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0</m:t>
                          </m:r>
                        </m:sup>
                      </m:sSub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+mn-ea"/>
                          <a:cs typeface="メイリオ" pitchFamily="50" charset="-128"/>
                        </a:rPr>
                        <m:t>,</m:t>
                      </m:r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𝐴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kumimoji="1" lang="ja-JP" altLang="en-US" sz="2400" dirty="0" smtClean="0">
                  <a:latin typeface="+mn-ea"/>
                  <a:ea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40" name="テキスト ボックス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010499"/>
                <a:ext cx="1126911" cy="451397"/>
              </a:xfrm>
              <a:prstGeom prst="rect">
                <a:avLst/>
              </a:prstGeom>
              <a:blipFill>
                <a:blip r:embed="rId5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線矢印コネクタ 40"/>
          <p:cNvCxnSpPr/>
          <p:nvPr/>
        </p:nvCxnSpPr>
        <p:spPr>
          <a:xfrm>
            <a:off x="1371600" y="4351701"/>
            <a:ext cx="68303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1430651" y="4007910"/>
            <a:ext cx="535724" cy="380480"/>
          </a:xfrm>
          <a:prstGeom prst="rect">
            <a:avLst/>
          </a:prstGeom>
          <a:noFill/>
        </p:spPr>
        <p:txBody>
          <a:bodyPr wrap="none" tIns="72000" bIns="0" rtlCol="0">
            <a:spAutoFit/>
          </a:bodyPr>
          <a:lstStyle/>
          <a:p>
            <a:r>
              <a:rPr kumimoji="1" lang="en-US" altLang="ja-JP" sz="2000" dirty="0" smtClean="0">
                <a:latin typeface="+mn-ea"/>
                <a:ea typeface="+mn-ea"/>
                <a:cs typeface="メイリオ" pitchFamily="50" charset="-128"/>
              </a:rPr>
              <a:t>0,1</a:t>
            </a:r>
            <a:endParaRPr kumimoji="1" lang="ja-JP" altLang="en-US" sz="2000" dirty="0" smtClean="0">
              <a:latin typeface="+mn-ea"/>
              <a:ea typeface="+mn-ea"/>
              <a:cs typeface="メイリオ" pitchFamily="50" charset="-128"/>
            </a:endParaRPr>
          </a:p>
        </p:txBody>
      </p:sp>
      <p:cxnSp>
        <p:nvCxnSpPr>
          <p:cNvPr id="43" name="直線矢印コネクタ 42"/>
          <p:cNvCxnSpPr/>
          <p:nvPr/>
        </p:nvCxnSpPr>
        <p:spPr>
          <a:xfrm>
            <a:off x="2822161" y="3970181"/>
            <a:ext cx="68303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2881212" y="3626390"/>
            <a:ext cx="535724" cy="380480"/>
          </a:xfrm>
          <a:prstGeom prst="rect">
            <a:avLst/>
          </a:prstGeom>
          <a:noFill/>
        </p:spPr>
        <p:txBody>
          <a:bodyPr wrap="none" tIns="72000" bIns="0" rtlCol="0">
            <a:spAutoFit/>
          </a:bodyPr>
          <a:lstStyle/>
          <a:p>
            <a:r>
              <a:rPr kumimoji="1" lang="en-US" altLang="ja-JP" sz="2000" dirty="0" smtClean="0">
                <a:latin typeface="+mn-ea"/>
                <a:ea typeface="+mn-ea"/>
                <a:cs typeface="メイリオ" pitchFamily="50" charset="-128"/>
              </a:rPr>
              <a:t>0,1</a:t>
            </a:r>
            <a:endParaRPr kumimoji="1" lang="ja-JP" altLang="en-US" sz="2000" dirty="0" smtClean="0">
              <a:latin typeface="+mn-ea"/>
              <a:ea typeface="+mn-ea"/>
              <a:cs typeface="メイリオ" pitchFamily="50" charset="-128"/>
            </a:endParaRPr>
          </a:p>
        </p:txBody>
      </p:sp>
      <p:cxnSp>
        <p:nvCxnSpPr>
          <p:cNvPr id="45" name="直線矢印コネクタ 44"/>
          <p:cNvCxnSpPr/>
          <p:nvPr/>
        </p:nvCxnSpPr>
        <p:spPr>
          <a:xfrm>
            <a:off x="4927669" y="4502091"/>
            <a:ext cx="92507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/>
              <p:cNvSpPr txBox="1"/>
              <p:nvPr/>
            </p:nvSpPr>
            <p:spPr>
              <a:xfrm>
                <a:off x="4801316" y="3962400"/>
                <a:ext cx="1126912" cy="449538"/>
              </a:xfrm>
              <a:prstGeom prst="rect">
                <a:avLst/>
              </a:prstGeom>
              <a:noFill/>
            </p:spPr>
            <p:txBody>
              <a:bodyPr wrap="non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𝐵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0</m:t>
                          </m:r>
                        </m:sup>
                      </m:sSub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+mn-ea"/>
                          <a:cs typeface="メイリオ" pitchFamily="50" charset="-128"/>
                        </a:rPr>
                        <m:t>,</m:t>
                      </m:r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𝐵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kumimoji="1" lang="ja-JP" altLang="en-US" sz="2400" dirty="0" smtClean="0">
                  <a:latin typeface="+mn-ea"/>
                  <a:ea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46" name="テキスト ボックス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316" y="3962400"/>
                <a:ext cx="1126912" cy="449538"/>
              </a:xfrm>
              <a:prstGeom prst="rect">
                <a:avLst/>
              </a:prstGeom>
              <a:blipFill>
                <a:blip r:embed="rId6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線矢印コネクタ 46"/>
          <p:cNvCxnSpPr/>
          <p:nvPr/>
        </p:nvCxnSpPr>
        <p:spPr>
          <a:xfrm>
            <a:off x="7045249" y="4044891"/>
            <a:ext cx="92507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/>
              <p:cNvSpPr txBox="1"/>
              <p:nvPr/>
            </p:nvSpPr>
            <p:spPr>
              <a:xfrm>
                <a:off x="6918896" y="3505200"/>
                <a:ext cx="1126912" cy="454026"/>
              </a:xfrm>
              <a:prstGeom prst="rect">
                <a:avLst/>
              </a:prstGeom>
              <a:noFill/>
            </p:spPr>
            <p:txBody>
              <a:bodyPr wrap="non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𝐶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0</m:t>
                          </m:r>
                        </m:sup>
                      </m:sSub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+mn-ea"/>
                          <a:cs typeface="メイリオ" pitchFamily="50" charset="-128"/>
                        </a:rPr>
                        <m:t>,</m:t>
                      </m:r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𝐶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kumimoji="1" lang="ja-JP" altLang="en-US" sz="2400" dirty="0" smtClean="0">
                  <a:latin typeface="+mn-ea"/>
                  <a:ea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48" name="テキスト ボックス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896" y="3505200"/>
                <a:ext cx="1126912" cy="454026"/>
              </a:xfrm>
              <a:prstGeom prst="rect">
                <a:avLst/>
              </a:prstGeom>
              <a:blipFill>
                <a:blip r:embed="rId7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28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5562600"/>
          </a:xfrm>
        </p:spPr>
        <p:txBody>
          <a:bodyPr/>
          <a:lstStyle/>
          <a:p>
            <a:endParaRPr kumimoji="1" lang="ja-JP" altLang="en-US" sz="32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6858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Evaluation on garbled AND gate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605B1-90FB-42EA-8A32-FDAA57CD2C0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/>
              <p:cNvSpPr txBox="1"/>
              <p:nvPr/>
            </p:nvSpPr>
            <p:spPr>
              <a:xfrm>
                <a:off x="487681" y="2895600"/>
                <a:ext cx="1264919" cy="451397"/>
              </a:xfrm>
              <a:prstGeom prst="rect">
                <a:avLst/>
              </a:prstGeom>
              <a:noFill/>
            </p:spPr>
            <p:txBody>
              <a:bodyPr wrap="squar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𝐴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0</m:t>
                          </m:r>
                        </m:sup>
                      </m:sSubSup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メイリオ" pitchFamily="50" charset="-128"/>
                        </a:rPr>
                        <m:t>, </m:t>
                      </m:r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𝐵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altLang="ja-JP" sz="2400" dirty="0"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46" name="テキスト ボックス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1" y="2895600"/>
                <a:ext cx="1264919" cy="451397"/>
              </a:xfrm>
              <a:prstGeom prst="rect">
                <a:avLst/>
              </a:prstGeom>
              <a:blipFill>
                <a:blip r:embed="rId3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直線矢印コネクタ 47"/>
          <p:cNvCxnSpPr/>
          <p:nvPr/>
        </p:nvCxnSpPr>
        <p:spPr>
          <a:xfrm>
            <a:off x="1600200" y="3183862"/>
            <a:ext cx="86868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/>
              <p:cNvSpPr txBox="1"/>
              <p:nvPr/>
            </p:nvSpPr>
            <p:spPr>
              <a:xfrm>
                <a:off x="6629400" y="4038600"/>
                <a:ext cx="1143000" cy="454026"/>
              </a:xfrm>
              <a:prstGeom prst="rect">
                <a:avLst/>
              </a:prstGeom>
              <a:noFill/>
            </p:spPr>
            <p:txBody>
              <a:bodyPr wrap="squar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𝐶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altLang="ja-JP" sz="2800" dirty="0"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49" name="テキスト ボックス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4038600"/>
                <a:ext cx="1143000" cy="454026"/>
              </a:xfrm>
              <a:prstGeom prst="rect">
                <a:avLst/>
              </a:prstGeom>
              <a:blipFill>
                <a:blip r:embed="rId4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/>
              <p:cNvSpPr txBox="1"/>
              <p:nvPr/>
            </p:nvSpPr>
            <p:spPr>
              <a:xfrm>
                <a:off x="6781800" y="6026052"/>
                <a:ext cx="762000" cy="450948"/>
              </a:xfrm>
              <a:prstGeom prst="rect">
                <a:avLst/>
              </a:prstGeom>
              <a:noFill/>
            </p:spPr>
            <p:txBody>
              <a:bodyPr wrap="squar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𝐶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altLang="ja-JP" sz="2400" dirty="0"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50" name="テキスト ボックス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6026052"/>
                <a:ext cx="762000" cy="450948"/>
              </a:xfrm>
              <a:prstGeom prst="rect">
                <a:avLst/>
              </a:prstGeom>
              <a:blipFill>
                <a:blip r:embed="rId5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直線矢印コネクタ 50"/>
          <p:cNvCxnSpPr>
            <a:stCxn id="63" idx="3"/>
            <a:endCxn id="49" idx="1"/>
          </p:cNvCxnSpPr>
          <p:nvPr/>
        </p:nvCxnSpPr>
        <p:spPr>
          <a:xfrm>
            <a:off x="5593081" y="3276601"/>
            <a:ext cx="1036319" cy="9890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角丸四角形 51"/>
          <p:cNvSpPr/>
          <p:nvPr/>
        </p:nvSpPr>
        <p:spPr>
          <a:xfrm>
            <a:off x="381000" y="2127324"/>
            <a:ext cx="1572491" cy="457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latin typeface="+mn-ea"/>
                <a:cs typeface="メイリオ" pitchFamily="50" charset="-128"/>
              </a:rPr>
              <a:t>Input</a:t>
            </a:r>
            <a:endParaRPr kumimoji="1" lang="ja-JP" altLang="en-US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3" name="角丸四角形 52"/>
          <p:cNvSpPr/>
          <p:nvPr/>
        </p:nvSpPr>
        <p:spPr>
          <a:xfrm>
            <a:off x="6400800" y="2133600"/>
            <a:ext cx="1572491" cy="457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 smtClean="0">
                <a:latin typeface="+mn-ea"/>
                <a:cs typeface="メイリオ" pitchFamily="50" charset="-128"/>
              </a:rPr>
              <a:t>Out</a:t>
            </a:r>
            <a:r>
              <a:rPr kumimoji="1" lang="en-US" altLang="ja-JP" sz="2400" dirty="0" smtClean="0">
                <a:latin typeface="+mn-ea"/>
                <a:cs typeface="メイリオ" pitchFamily="50" charset="-128"/>
              </a:rPr>
              <a:t>put</a:t>
            </a:r>
            <a:endParaRPr kumimoji="1" lang="ja-JP" altLang="en-US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4" name="角丸四角形 53"/>
          <p:cNvSpPr/>
          <p:nvPr/>
        </p:nvSpPr>
        <p:spPr>
          <a:xfrm>
            <a:off x="3116581" y="2127324"/>
            <a:ext cx="1752600" cy="457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 smtClean="0">
                <a:latin typeface="+mn-ea"/>
                <a:cs typeface="メイリオ" pitchFamily="50" charset="-128"/>
              </a:rPr>
              <a:t>Evaluation</a:t>
            </a:r>
            <a:endParaRPr kumimoji="1" lang="ja-JP" altLang="en-US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55" name="直線矢印コネクタ 54"/>
          <p:cNvCxnSpPr>
            <a:stCxn id="60" idx="3"/>
            <a:endCxn id="49" idx="1"/>
          </p:cNvCxnSpPr>
          <p:nvPr/>
        </p:nvCxnSpPr>
        <p:spPr>
          <a:xfrm flipV="1">
            <a:off x="5593081" y="4265613"/>
            <a:ext cx="1036319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>
            <a:stCxn id="61" idx="3"/>
            <a:endCxn id="49" idx="1"/>
          </p:cNvCxnSpPr>
          <p:nvPr/>
        </p:nvCxnSpPr>
        <p:spPr>
          <a:xfrm flipV="1">
            <a:off x="5593081" y="4265613"/>
            <a:ext cx="1036319" cy="99218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>
            <a:stCxn id="62" idx="3"/>
            <a:endCxn id="50" idx="1"/>
          </p:cNvCxnSpPr>
          <p:nvPr/>
        </p:nvCxnSpPr>
        <p:spPr>
          <a:xfrm>
            <a:off x="5593081" y="6248922"/>
            <a:ext cx="1188719" cy="26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/>
              <p:cNvSpPr txBox="1"/>
              <p:nvPr/>
            </p:nvSpPr>
            <p:spPr>
              <a:xfrm>
                <a:off x="3002281" y="6088761"/>
                <a:ext cx="2162039" cy="388239"/>
              </a:xfrm>
              <a:prstGeom prst="rect">
                <a:avLst/>
              </a:prstGeom>
              <a:noFill/>
            </p:spPr>
            <p:txBody>
              <a:bodyPr wrap="squar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+mn-ea"/>
                          <a:cs typeface="メイリオ" pitchFamily="50" charset="-128"/>
                        </a:rPr>
                        <m:t>𝐻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+mn-ea"/>
                          <a:cs typeface="メイリオ" pitchFamily="50" charset="-128"/>
                        </a:rPr>
                        <m:t>(</m:t>
                      </m:r>
                      <m:sSubSup>
                        <m:sSubSup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0</m:t>
                          </m:r>
                        </m:sub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𝐴</m:t>
                          </m:r>
                        </m:sup>
                      </m:sSubSup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+mn-ea"/>
                          <a:cs typeface="メイリオ" pitchFamily="50" charset="-128"/>
                        </a:rPr>
                        <m:t>+</m:t>
                      </m:r>
                      <m:sSubSup>
                        <m:sSubSup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1</m:t>
                          </m:r>
                        </m:sub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𝐵</m:t>
                          </m:r>
                        </m:sup>
                      </m:sSubSup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+mn-ea"/>
                          <a:cs typeface="メイリオ" pitchFamily="50" charset="-128"/>
                        </a:rPr>
                        <m:t>)</m:t>
                      </m:r>
                    </m:oMath>
                  </m:oMathPara>
                </a14:m>
                <a:endParaRPr lang="en-US" altLang="ja-JP" sz="2000" dirty="0">
                  <a:latin typeface="+mn-ea"/>
                  <a:ea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59" name="テキスト ボックス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281" y="6088761"/>
                <a:ext cx="2162039" cy="388239"/>
              </a:xfrm>
              <a:prstGeom prst="rect">
                <a:avLst/>
              </a:prstGeom>
              <a:blipFill>
                <a:blip r:embed="rId6"/>
                <a:stretch>
                  <a:fillRect b="-265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正方形/長方形 59"/>
              <p:cNvSpPr/>
              <p:nvPr/>
            </p:nvSpPr>
            <p:spPr>
              <a:xfrm>
                <a:off x="2468881" y="3886201"/>
                <a:ext cx="3124200" cy="761999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2000" dirty="0" err="1" smtClean="0">
                    <a:solidFill>
                      <a:schemeClr val="tx1"/>
                    </a:solidFill>
                    <a:cs typeface="メイリオ" pitchFamily="50" charset="-128"/>
                  </a:rPr>
                  <a:t>Eval</a:t>
                </a:r>
                <a:r>
                  <a:rPr lang="en-US" altLang="ja-JP" sz="2000" dirty="0" smtClean="0">
                    <a:solidFill>
                      <a:schemeClr val="tx1"/>
                    </a:solidFill>
                    <a:cs typeface="メイリオ" pitchFamily="50" charset="-128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𝐾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𝐴</m:t>
                        </m:r>
                      </m:sub>
                      <m:sup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0</m:t>
                        </m:r>
                      </m:sup>
                    </m:sSubSup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メイリオ" pitchFamily="50" charset="-128"/>
                      </a:rPr>
                      <m:t>,</m:t>
                    </m:r>
                    <m:sSubSup>
                      <m:sSubSup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𝐾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𝐵</m:t>
                        </m:r>
                      </m:sub>
                      <m:sup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1</m:t>
                        </m:r>
                      </m:sup>
                    </m:sSubSup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メイリオ" pitchFamily="50" charset="-128"/>
                      </a:rPr>
                      <m:t>,</m:t>
                    </m:r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メイリオ" pitchFamily="50" charset="-128"/>
                      </a:rPr>
                      <m:t>𝐺</m:t>
                    </m:r>
                  </m:oMath>
                </a14:m>
                <a:r>
                  <a:rPr kumimoji="1" lang="en-US" altLang="ja-JP" sz="2000" dirty="0" smtClean="0">
                    <a:solidFill>
                      <a:schemeClr val="tx1"/>
                    </a:solidFill>
                    <a:latin typeface="+mn-ea"/>
                    <a:cs typeface="メイリオ" pitchFamily="50" charset="-128"/>
                  </a:rPr>
                  <a:t>)</a:t>
                </a:r>
                <a:endParaRPr kumimoji="1" lang="ja-JP" altLang="en-US" sz="2000" dirty="0" smtClean="0">
                  <a:solidFill>
                    <a:schemeClr val="tx1"/>
                  </a:solidFill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60" name="正方形/長方形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1" y="3886201"/>
                <a:ext cx="3124200" cy="761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1750">
                <a:solidFill>
                  <a:schemeClr val="accent1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正方形/長方形 60"/>
              <p:cNvSpPr/>
              <p:nvPr/>
            </p:nvSpPr>
            <p:spPr>
              <a:xfrm>
                <a:off x="2468881" y="4876800"/>
                <a:ext cx="3124200" cy="761999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2000" dirty="0" err="1" smtClean="0">
                    <a:solidFill>
                      <a:schemeClr val="tx1"/>
                    </a:solidFill>
                    <a:cs typeface="メイリオ" pitchFamily="50" charset="-128"/>
                  </a:rPr>
                  <a:t>Eval</a:t>
                </a:r>
                <a:r>
                  <a:rPr lang="en-US" altLang="ja-JP" sz="2000" dirty="0" smtClean="0">
                    <a:solidFill>
                      <a:schemeClr val="tx1"/>
                    </a:solidFill>
                    <a:cs typeface="メイリオ" pitchFamily="50" charset="-128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𝐾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𝐴</m:t>
                        </m:r>
                      </m:sub>
                      <m:sup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1</m:t>
                        </m:r>
                      </m:sup>
                    </m:sSubSup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メイリオ" pitchFamily="50" charset="-128"/>
                      </a:rPr>
                      <m:t>,</m:t>
                    </m:r>
                    <m:sSubSup>
                      <m:sSubSup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𝐾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𝐵</m:t>
                        </m:r>
                      </m:sub>
                      <m:sup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0</m:t>
                        </m:r>
                      </m:sup>
                    </m:sSubSup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メイリオ" pitchFamily="50" charset="-128"/>
                      </a:rPr>
                      <m:t>,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メイリオ" pitchFamily="50" charset="-128"/>
                      </a:rPr>
                      <m:t>𝐺</m:t>
                    </m:r>
                  </m:oMath>
                </a14:m>
                <a:r>
                  <a:rPr lang="en-US" altLang="ja-JP" sz="2000" dirty="0" smtClean="0">
                    <a:solidFill>
                      <a:schemeClr val="tx1"/>
                    </a:solidFill>
                    <a:latin typeface="+mn-ea"/>
                    <a:cs typeface="メイリオ" pitchFamily="50" charset="-128"/>
                  </a:rPr>
                  <a:t>)</a:t>
                </a:r>
                <a:endParaRPr lang="ja-JP" altLang="en-US" sz="2000" dirty="0">
                  <a:solidFill>
                    <a:schemeClr val="tx1"/>
                  </a:solidFill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61" name="正方形/長方形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1" y="4876800"/>
                <a:ext cx="3124200" cy="761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1750">
                <a:solidFill>
                  <a:schemeClr val="accent1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正方形/長方形 61"/>
              <p:cNvSpPr/>
              <p:nvPr/>
            </p:nvSpPr>
            <p:spPr>
              <a:xfrm>
                <a:off x="2468881" y="5867922"/>
                <a:ext cx="3124200" cy="761999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2000" dirty="0" err="1" smtClean="0">
                    <a:solidFill>
                      <a:schemeClr val="tx1"/>
                    </a:solidFill>
                    <a:cs typeface="メイリオ" pitchFamily="50" charset="-128"/>
                  </a:rPr>
                  <a:t>Eval</a:t>
                </a:r>
                <a:r>
                  <a:rPr lang="en-US" altLang="ja-JP" sz="2000" dirty="0" smtClean="0">
                    <a:solidFill>
                      <a:schemeClr val="tx1"/>
                    </a:solidFill>
                    <a:cs typeface="メイリオ" pitchFamily="50" charset="-128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𝐾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𝐴</m:t>
                        </m:r>
                      </m:sub>
                      <m:sup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1</m:t>
                        </m:r>
                      </m:sup>
                    </m:sSubSup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メイリオ" pitchFamily="50" charset="-128"/>
                      </a:rPr>
                      <m:t>,</m:t>
                    </m:r>
                    <m:sSubSup>
                      <m:sSubSup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𝐾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𝐵</m:t>
                        </m:r>
                      </m:sub>
                      <m:sup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1</m:t>
                        </m:r>
                      </m:sup>
                    </m:sSubSup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メイリオ" pitchFamily="50" charset="-128"/>
                      </a:rPr>
                      <m:t>,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メイリオ" pitchFamily="50" charset="-128"/>
                      </a:rPr>
                      <m:t>𝐺</m:t>
                    </m:r>
                  </m:oMath>
                </a14:m>
                <a:r>
                  <a:rPr lang="en-US" altLang="ja-JP" sz="2000" dirty="0" smtClean="0">
                    <a:solidFill>
                      <a:schemeClr val="tx1"/>
                    </a:solidFill>
                    <a:latin typeface="+mn-ea"/>
                    <a:cs typeface="メイリオ" pitchFamily="50" charset="-128"/>
                  </a:rPr>
                  <a:t>)</a:t>
                </a:r>
                <a:endParaRPr lang="ja-JP" altLang="en-US" sz="2000" dirty="0">
                  <a:solidFill>
                    <a:schemeClr val="tx1"/>
                  </a:solidFill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62" name="正方形/長方形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1" y="5867922"/>
                <a:ext cx="3124200" cy="761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31750">
                <a:solidFill>
                  <a:schemeClr val="accent1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正方形/長方形 62"/>
              <p:cNvSpPr/>
              <p:nvPr/>
            </p:nvSpPr>
            <p:spPr>
              <a:xfrm>
                <a:off x="2468881" y="2895601"/>
                <a:ext cx="3124200" cy="761999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kumimoji="1" lang="en-US" altLang="ja-JP" sz="2000" b="0" dirty="0" err="1" smtClean="0">
                    <a:solidFill>
                      <a:schemeClr val="tx1"/>
                    </a:solidFill>
                    <a:cs typeface="メイリオ" pitchFamily="50" charset="-128"/>
                  </a:rPr>
                  <a:t>Eval</a:t>
                </a:r>
                <a:r>
                  <a:rPr kumimoji="1" lang="en-US" altLang="ja-JP" sz="2000" b="0" dirty="0" smtClean="0">
                    <a:solidFill>
                      <a:schemeClr val="tx1"/>
                    </a:solidFill>
                    <a:cs typeface="メイリオ" pitchFamily="50" charset="-128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</m:ctrlPr>
                      </m:sSubSupPr>
                      <m:e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𝐾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𝐴</m:t>
                        </m:r>
                      </m:sub>
                      <m:sup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0</m:t>
                        </m:r>
                      </m:sup>
                    </m:sSubSup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メイリオ" pitchFamily="50" charset="-128"/>
                      </a:rPr>
                      <m:t>,</m:t>
                    </m:r>
                    <m:sSubSup>
                      <m:sSubSupPr>
                        <m:ctrlP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</m:ctrlPr>
                      </m:sSubSupPr>
                      <m:e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𝐾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𝐵</m:t>
                        </m:r>
                      </m:sub>
                      <m:sup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0</m:t>
                        </m:r>
                      </m:sup>
                    </m:sSubSup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メイリオ" pitchFamily="50" charset="-128"/>
                      </a:rPr>
                      <m:t>,</m:t>
                    </m:r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メイリオ" pitchFamily="50" charset="-128"/>
                      </a:rPr>
                      <m:t>𝐺</m:t>
                    </m:r>
                  </m:oMath>
                </a14:m>
                <a:r>
                  <a:rPr kumimoji="1" lang="en-US" altLang="ja-JP" sz="2000" dirty="0" smtClean="0">
                    <a:solidFill>
                      <a:schemeClr val="tx1"/>
                    </a:solidFill>
                    <a:latin typeface="+mn-ea"/>
                    <a:cs typeface="メイリオ" pitchFamily="50" charset="-128"/>
                  </a:rPr>
                  <a:t>)</a:t>
                </a:r>
                <a:endParaRPr kumimoji="1" lang="ja-JP" altLang="en-US" sz="2000" dirty="0" smtClean="0">
                  <a:solidFill>
                    <a:schemeClr val="tx1"/>
                  </a:solidFill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63" name="正方形/長方形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1" y="2895601"/>
                <a:ext cx="3124200" cy="761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31750">
                <a:solidFill>
                  <a:schemeClr val="accent1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/>
              <p:cNvSpPr txBox="1"/>
              <p:nvPr/>
            </p:nvSpPr>
            <p:spPr>
              <a:xfrm>
                <a:off x="487681" y="3968203"/>
                <a:ext cx="1264919" cy="451397"/>
              </a:xfrm>
              <a:prstGeom prst="rect">
                <a:avLst/>
              </a:prstGeom>
              <a:noFill/>
            </p:spPr>
            <p:txBody>
              <a:bodyPr wrap="squar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𝐴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0</m:t>
                          </m:r>
                        </m:sup>
                      </m:sSubSup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メイリオ" pitchFamily="50" charset="-128"/>
                        </a:rPr>
                        <m:t>, </m:t>
                      </m:r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𝐵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altLang="ja-JP" sz="2400" dirty="0"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64" name="テキスト ボックス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1" y="3968203"/>
                <a:ext cx="1264919" cy="451397"/>
              </a:xfrm>
              <a:prstGeom prst="rect">
                <a:avLst/>
              </a:prstGeom>
              <a:blipFill>
                <a:blip r:embed="rId11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直線矢印コネクタ 64"/>
          <p:cNvCxnSpPr/>
          <p:nvPr/>
        </p:nvCxnSpPr>
        <p:spPr>
          <a:xfrm>
            <a:off x="1600200" y="4256465"/>
            <a:ext cx="86868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/>
              <p:cNvSpPr txBox="1"/>
              <p:nvPr/>
            </p:nvSpPr>
            <p:spPr>
              <a:xfrm>
                <a:off x="487681" y="4958803"/>
                <a:ext cx="1264919" cy="449538"/>
              </a:xfrm>
              <a:prstGeom prst="rect">
                <a:avLst/>
              </a:prstGeom>
              <a:noFill/>
            </p:spPr>
            <p:txBody>
              <a:bodyPr wrap="squar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𝐴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1</m:t>
                          </m:r>
                        </m:sup>
                      </m:sSubSup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メイリオ" pitchFamily="50" charset="-128"/>
                        </a:rPr>
                        <m:t>, </m:t>
                      </m:r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𝐵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altLang="ja-JP" sz="2400" dirty="0"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66" name="テキスト ボックス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1" y="4958803"/>
                <a:ext cx="1264919" cy="449538"/>
              </a:xfrm>
              <a:prstGeom prst="rect">
                <a:avLst/>
              </a:prstGeom>
              <a:blipFill>
                <a:blip r:embed="rId12"/>
                <a:stretch>
                  <a:fillRect b="-135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直線矢印コネクタ 66"/>
          <p:cNvCxnSpPr/>
          <p:nvPr/>
        </p:nvCxnSpPr>
        <p:spPr>
          <a:xfrm>
            <a:off x="1600200" y="5247065"/>
            <a:ext cx="86868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/>
              <p:cNvSpPr txBox="1"/>
              <p:nvPr/>
            </p:nvSpPr>
            <p:spPr>
              <a:xfrm>
                <a:off x="487681" y="5943600"/>
                <a:ext cx="1264919" cy="448319"/>
              </a:xfrm>
              <a:prstGeom prst="rect">
                <a:avLst/>
              </a:prstGeom>
              <a:noFill/>
            </p:spPr>
            <p:txBody>
              <a:bodyPr wrap="squar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𝐴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1</m:t>
                          </m:r>
                        </m:sup>
                      </m:sSubSup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メイリオ" pitchFamily="50" charset="-128"/>
                        </a:rPr>
                        <m:t>, </m:t>
                      </m:r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𝐵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altLang="ja-JP" sz="2400" dirty="0"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69" name="テキスト ボックス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1" y="5943600"/>
                <a:ext cx="1264919" cy="448319"/>
              </a:xfrm>
              <a:prstGeom prst="rect">
                <a:avLst/>
              </a:prstGeom>
              <a:blipFill>
                <a:blip r:embed="rId13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直線矢印コネクタ 72"/>
          <p:cNvCxnSpPr/>
          <p:nvPr/>
        </p:nvCxnSpPr>
        <p:spPr>
          <a:xfrm>
            <a:off x="1600200" y="6231862"/>
            <a:ext cx="86868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16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/>
      <p:bldP spid="50" grpId="0"/>
      <p:bldP spid="52" grpId="0" animBg="1"/>
      <p:bldP spid="53" grpId="0" animBg="1"/>
      <p:bldP spid="54" grpId="0" animBg="1"/>
      <p:bldP spid="59" grpId="0"/>
      <p:bldP spid="60" grpId="0" animBg="1"/>
      <p:bldP spid="61" grpId="0" animBg="1"/>
      <p:bldP spid="62" grpId="0" animBg="1"/>
      <p:bldP spid="63" grpId="0" animBg="1"/>
      <p:bldP spid="64" grpId="0"/>
      <p:bldP spid="66" grpId="0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5562600"/>
          </a:xfrm>
        </p:spPr>
        <p:txBody>
          <a:bodyPr/>
          <a:lstStyle/>
          <a:p>
            <a:endParaRPr kumimoji="1" lang="ja-JP" altLang="en-US" sz="32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685800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Evaluation on garbled AND </a:t>
            </a:r>
            <a:r>
              <a:rPr kumimoji="1" lang="en-US" altLang="ja-JP" dirty="0" smtClean="0"/>
              <a:t>gate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605B1-90FB-42EA-8A32-FDAA57CD2C0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/>
              <p:cNvSpPr txBox="1"/>
              <p:nvPr/>
            </p:nvSpPr>
            <p:spPr>
              <a:xfrm>
                <a:off x="487681" y="2895600"/>
                <a:ext cx="1264919" cy="451397"/>
              </a:xfrm>
              <a:prstGeom prst="rect">
                <a:avLst/>
              </a:prstGeom>
              <a:noFill/>
            </p:spPr>
            <p:txBody>
              <a:bodyPr wrap="squar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𝐴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0</m:t>
                          </m:r>
                        </m:sup>
                      </m:sSubSup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メイリオ" pitchFamily="50" charset="-128"/>
                        </a:rPr>
                        <m:t>, </m:t>
                      </m:r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𝐵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altLang="ja-JP" sz="2400" dirty="0"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46" name="テキスト ボックス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1" y="2895600"/>
                <a:ext cx="1264919" cy="451397"/>
              </a:xfrm>
              <a:prstGeom prst="rect">
                <a:avLst/>
              </a:prstGeom>
              <a:blipFill>
                <a:blip r:embed="rId3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直線矢印コネクタ 47"/>
          <p:cNvCxnSpPr/>
          <p:nvPr/>
        </p:nvCxnSpPr>
        <p:spPr>
          <a:xfrm>
            <a:off x="1600200" y="3183862"/>
            <a:ext cx="86868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/>
              <p:cNvSpPr txBox="1"/>
              <p:nvPr/>
            </p:nvSpPr>
            <p:spPr>
              <a:xfrm>
                <a:off x="6629400" y="4038600"/>
                <a:ext cx="1143000" cy="454026"/>
              </a:xfrm>
              <a:prstGeom prst="rect">
                <a:avLst/>
              </a:prstGeom>
              <a:noFill/>
            </p:spPr>
            <p:txBody>
              <a:bodyPr wrap="squar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𝐶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altLang="ja-JP" sz="2800" dirty="0"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49" name="テキスト ボックス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4038600"/>
                <a:ext cx="1143000" cy="454026"/>
              </a:xfrm>
              <a:prstGeom prst="rect">
                <a:avLst/>
              </a:prstGeom>
              <a:blipFill>
                <a:blip r:embed="rId4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/>
              <p:cNvSpPr txBox="1"/>
              <p:nvPr/>
            </p:nvSpPr>
            <p:spPr>
              <a:xfrm>
                <a:off x="6781800" y="6026052"/>
                <a:ext cx="762000" cy="450948"/>
              </a:xfrm>
              <a:prstGeom prst="rect">
                <a:avLst/>
              </a:prstGeom>
              <a:noFill/>
            </p:spPr>
            <p:txBody>
              <a:bodyPr wrap="squar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𝐶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altLang="ja-JP" sz="2400" dirty="0"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50" name="テキスト ボックス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6026052"/>
                <a:ext cx="762000" cy="450948"/>
              </a:xfrm>
              <a:prstGeom prst="rect">
                <a:avLst/>
              </a:prstGeom>
              <a:blipFill>
                <a:blip r:embed="rId5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直線矢印コネクタ 50"/>
          <p:cNvCxnSpPr>
            <a:stCxn id="63" idx="3"/>
            <a:endCxn id="49" idx="1"/>
          </p:cNvCxnSpPr>
          <p:nvPr/>
        </p:nvCxnSpPr>
        <p:spPr>
          <a:xfrm>
            <a:off x="5593081" y="3276601"/>
            <a:ext cx="1036319" cy="9890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角丸四角形 51"/>
          <p:cNvSpPr/>
          <p:nvPr/>
        </p:nvSpPr>
        <p:spPr>
          <a:xfrm>
            <a:off x="381000" y="2127324"/>
            <a:ext cx="1572491" cy="457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latin typeface="+mn-ea"/>
                <a:cs typeface="メイリオ" pitchFamily="50" charset="-128"/>
              </a:rPr>
              <a:t>Input</a:t>
            </a:r>
            <a:endParaRPr kumimoji="1" lang="ja-JP" altLang="en-US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3" name="角丸四角形 52"/>
          <p:cNvSpPr/>
          <p:nvPr/>
        </p:nvSpPr>
        <p:spPr>
          <a:xfrm>
            <a:off x="6400800" y="2133600"/>
            <a:ext cx="1572491" cy="457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 smtClean="0">
                <a:latin typeface="+mn-ea"/>
                <a:cs typeface="メイリオ" pitchFamily="50" charset="-128"/>
              </a:rPr>
              <a:t>Out</a:t>
            </a:r>
            <a:r>
              <a:rPr kumimoji="1" lang="en-US" altLang="ja-JP" sz="2400" dirty="0" smtClean="0">
                <a:latin typeface="+mn-ea"/>
                <a:cs typeface="メイリオ" pitchFamily="50" charset="-128"/>
              </a:rPr>
              <a:t>put</a:t>
            </a:r>
            <a:endParaRPr kumimoji="1" lang="ja-JP" altLang="en-US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4" name="角丸四角形 53"/>
          <p:cNvSpPr/>
          <p:nvPr/>
        </p:nvSpPr>
        <p:spPr>
          <a:xfrm>
            <a:off x="3116581" y="2127324"/>
            <a:ext cx="1752600" cy="457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 smtClean="0">
                <a:latin typeface="+mn-ea"/>
                <a:cs typeface="メイリオ" pitchFamily="50" charset="-128"/>
              </a:rPr>
              <a:t>Evaluation</a:t>
            </a:r>
            <a:endParaRPr kumimoji="1" lang="ja-JP" altLang="en-US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55" name="直線矢印コネクタ 54"/>
          <p:cNvCxnSpPr>
            <a:stCxn id="60" idx="3"/>
            <a:endCxn id="49" idx="1"/>
          </p:cNvCxnSpPr>
          <p:nvPr/>
        </p:nvCxnSpPr>
        <p:spPr>
          <a:xfrm flipV="1">
            <a:off x="5593081" y="4265613"/>
            <a:ext cx="1036319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>
            <a:stCxn id="61" idx="3"/>
            <a:endCxn id="49" idx="1"/>
          </p:cNvCxnSpPr>
          <p:nvPr/>
        </p:nvCxnSpPr>
        <p:spPr>
          <a:xfrm flipV="1">
            <a:off x="5593081" y="4265613"/>
            <a:ext cx="1036319" cy="99218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>
            <a:stCxn id="62" idx="3"/>
            <a:endCxn id="50" idx="1"/>
          </p:cNvCxnSpPr>
          <p:nvPr/>
        </p:nvCxnSpPr>
        <p:spPr>
          <a:xfrm>
            <a:off x="5593081" y="6248922"/>
            <a:ext cx="1188719" cy="26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/>
              <p:cNvSpPr txBox="1"/>
              <p:nvPr/>
            </p:nvSpPr>
            <p:spPr>
              <a:xfrm>
                <a:off x="487681" y="3968203"/>
                <a:ext cx="1264919" cy="451397"/>
              </a:xfrm>
              <a:prstGeom prst="rect">
                <a:avLst/>
              </a:prstGeom>
              <a:noFill/>
            </p:spPr>
            <p:txBody>
              <a:bodyPr wrap="squar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𝐴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0</m:t>
                          </m:r>
                        </m:sup>
                      </m:sSubSup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メイリオ" pitchFamily="50" charset="-128"/>
                        </a:rPr>
                        <m:t>, </m:t>
                      </m:r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𝐵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altLang="ja-JP" sz="2400" dirty="0"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64" name="テキスト ボックス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1" y="3968203"/>
                <a:ext cx="1264919" cy="451397"/>
              </a:xfrm>
              <a:prstGeom prst="rect">
                <a:avLst/>
              </a:prstGeom>
              <a:blipFill>
                <a:blip r:embed="rId6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直線矢印コネクタ 64"/>
          <p:cNvCxnSpPr/>
          <p:nvPr/>
        </p:nvCxnSpPr>
        <p:spPr>
          <a:xfrm>
            <a:off x="1600200" y="4256465"/>
            <a:ext cx="86868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/>
              <p:cNvSpPr txBox="1"/>
              <p:nvPr/>
            </p:nvSpPr>
            <p:spPr>
              <a:xfrm>
                <a:off x="487681" y="4958803"/>
                <a:ext cx="1264919" cy="449538"/>
              </a:xfrm>
              <a:prstGeom prst="rect">
                <a:avLst/>
              </a:prstGeom>
              <a:noFill/>
            </p:spPr>
            <p:txBody>
              <a:bodyPr wrap="squar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𝐴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1</m:t>
                          </m:r>
                        </m:sup>
                      </m:sSubSup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メイリオ" pitchFamily="50" charset="-128"/>
                        </a:rPr>
                        <m:t>, </m:t>
                      </m:r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𝐵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altLang="ja-JP" sz="2400" dirty="0"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66" name="テキスト ボックス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1" y="4958803"/>
                <a:ext cx="1264919" cy="449538"/>
              </a:xfrm>
              <a:prstGeom prst="rect">
                <a:avLst/>
              </a:prstGeom>
              <a:blipFill>
                <a:blip r:embed="rId7"/>
                <a:stretch>
                  <a:fillRect b="-135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直線矢印コネクタ 66"/>
          <p:cNvCxnSpPr/>
          <p:nvPr/>
        </p:nvCxnSpPr>
        <p:spPr>
          <a:xfrm>
            <a:off x="1600200" y="5247065"/>
            <a:ext cx="86868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/>
              <p:cNvSpPr txBox="1"/>
              <p:nvPr/>
            </p:nvSpPr>
            <p:spPr>
              <a:xfrm>
                <a:off x="487681" y="5943600"/>
                <a:ext cx="1264919" cy="448319"/>
              </a:xfrm>
              <a:prstGeom prst="rect">
                <a:avLst/>
              </a:prstGeom>
              <a:noFill/>
            </p:spPr>
            <p:txBody>
              <a:bodyPr wrap="squar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𝐴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1</m:t>
                          </m:r>
                        </m:sup>
                      </m:sSubSup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メイリオ" pitchFamily="50" charset="-128"/>
                        </a:rPr>
                        <m:t>, </m:t>
                      </m:r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𝐵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altLang="ja-JP" sz="2400" dirty="0"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69" name="テキスト ボックス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1" y="5943600"/>
                <a:ext cx="1264919" cy="448319"/>
              </a:xfrm>
              <a:prstGeom prst="rect">
                <a:avLst/>
              </a:prstGeom>
              <a:blipFill>
                <a:blip r:embed="rId8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直線矢印コネクタ 72"/>
          <p:cNvCxnSpPr/>
          <p:nvPr/>
        </p:nvCxnSpPr>
        <p:spPr>
          <a:xfrm>
            <a:off x="1600200" y="6231862"/>
            <a:ext cx="86868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/>
              <p:cNvSpPr/>
              <p:nvPr/>
            </p:nvSpPr>
            <p:spPr>
              <a:xfrm>
                <a:off x="2468881" y="3886201"/>
                <a:ext cx="3124200" cy="761999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2000" dirty="0" err="1" smtClean="0">
                    <a:solidFill>
                      <a:schemeClr val="tx1"/>
                    </a:solidFill>
                    <a:cs typeface="メイリオ" pitchFamily="50" charset="-128"/>
                  </a:rPr>
                  <a:t>Eval</a:t>
                </a:r>
                <a:r>
                  <a:rPr lang="en-US" altLang="ja-JP" sz="2000" dirty="0" smtClean="0">
                    <a:solidFill>
                      <a:schemeClr val="tx1"/>
                    </a:solidFill>
                    <a:cs typeface="メイリオ" pitchFamily="50" charset="-128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𝐾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𝐴</m:t>
                        </m:r>
                      </m:sub>
                      <m:sup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0</m:t>
                        </m:r>
                      </m:sup>
                    </m:sSubSup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メイリオ" pitchFamily="50" charset="-128"/>
                      </a:rPr>
                      <m:t>,</m:t>
                    </m:r>
                    <m:sSubSup>
                      <m:sSubSup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𝐾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𝐵</m:t>
                        </m:r>
                      </m:sub>
                      <m:sup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1</m:t>
                        </m:r>
                      </m:sup>
                    </m:sSubSup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メイリオ" pitchFamily="50" charset="-128"/>
                      </a:rPr>
                      <m:t>,</m:t>
                    </m:r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メイリオ" pitchFamily="50" charset="-128"/>
                      </a:rPr>
                      <m:t>𝐺</m:t>
                    </m:r>
                  </m:oMath>
                </a14:m>
                <a:r>
                  <a:rPr kumimoji="1" lang="en-US" altLang="ja-JP" sz="2000" dirty="0" smtClean="0">
                    <a:solidFill>
                      <a:schemeClr val="tx1"/>
                    </a:solidFill>
                    <a:latin typeface="+mn-ea"/>
                    <a:cs typeface="メイリオ" pitchFamily="50" charset="-128"/>
                  </a:rPr>
                  <a:t>)</a:t>
                </a:r>
                <a:endParaRPr kumimoji="1" lang="ja-JP" altLang="en-US" sz="2000" dirty="0" smtClean="0">
                  <a:solidFill>
                    <a:schemeClr val="tx1"/>
                  </a:solidFill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29" name="正方形/長方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1" y="3886201"/>
                <a:ext cx="3124200" cy="761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31750">
                <a:solidFill>
                  <a:schemeClr val="accent1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正方形/長方形 29"/>
              <p:cNvSpPr/>
              <p:nvPr/>
            </p:nvSpPr>
            <p:spPr>
              <a:xfrm>
                <a:off x="2468881" y="4876800"/>
                <a:ext cx="3124200" cy="761999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2000" dirty="0" err="1" smtClean="0">
                    <a:solidFill>
                      <a:schemeClr val="tx1"/>
                    </a:solidFill>
                    <a:cs typeface="メイリオ" pitchFamily="50" charset="-128"/>
                  </a:rPr>
                  <a:t>Eval</a:t>
                </a:r>
                <a:r>
                  <a:rPr lang="en-US" altLang="ja-JP" sz="2000" dirty="0" smtClean="0">
                    <a:solidFill>
                      <a:schemeClr val="tx1"/>
                    </a:solidFill>
                    <a:cs typeface="メイリオ" pitchFamily="50" charset="-128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𝐾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𝐴</m:t>
                        </m:r>
                      </m:sub>
                      <m:sup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1</m:t>
                        </m:r>
                      </m:sup>
                    </m:sSubSup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メイリオ" pitchFamily="50" charset="-128"/>
                      </a:rPr>
                      <m:t>,</m:t>
                    </m:r>
                    <m:sSubSup>
                      <m:sSubSup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𝐾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𝐵</m:t>
                        </m:r>
                      </m:sub>
                      <m:sup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0</m:t>
                        </m:r>
                      </m:sup>
                    </m:sSubSup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メイリオ" pitchFamily="50" charset="-128"/>
                      </a:rPr>
                      <m:t>,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メイリオ" pitchFamily="50" charset="-128"/>
                      </a:rPr>
                      <m:t>𝐺</m:t>
                    </m:r>
                  </m:oMath>
                </a14:m>
                <a:r>
                  <a:rPr lang="en-US" altLang="ja-JP" sz="2000" dirty="0" smtClean="0">
                    <a:solidFill>
                      <a:schemeClr val="tx1"/>
                    </a:solidFill>
                    <a:latin typeface="+mn-ea"/>
                    <a:cs typeface="メイリオ" pitchFamily="50" charset="-128"/>
                  </a:rPr>
                  <a:t>)</a:t>
                </a:r>
                <a:endParaRPr lang="ja-JP" altLang="en-US" sz="2000" dirty="0">
                  <a:solidFill>
                    <a:schemeClr val="tx1"/>
                  </a:solidFill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30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1" y="4876800"/>
                <a:ext cx="3124200" cy="761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31750">
                <a:solidFill>
                  <a:schemeClr val="accent1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正方形/長方形 30"/>
              <p:cNvSpPr/>
              <p:nvPr/>
            </p:nvSpPr>
            <p:spPr>
              <a:xfrm>
                <a:off x="2468881" y="5867922"/>
                <a:ext cx="3124200" cy="761999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2000" dirty="0" err="1" smtClean="0">
                    <a:solidFill>
                      <a:schemeClr val="tx1"/>
                    </a:solidFill>
                    <a:cs typeface="メイリオ" pitchFamily="50" charset="-128"/>
                  </a:rPr>
                  <a:t>Eval</a:t>
                </a:r>
                <a:r>
                  <a:rPr lang="en-US" altLang="ja-JP" sz="2000" dirty="0" smtClean="0">
                    <a:solidFill>
                      <a:schemeClr val="tx1"/>
                    </a:solidFill>
                    <a:cs typeface="メイリオ" pitchFamily="50" charset="-128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𝐾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𝐴</m:t>
                        </m:r>
                      </m:sub>
                      <m:sup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1</m:t>
                        </m:r>
                      </m:sup>
                    </m:sSubSup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メイリオ" pitchFamily="50" charset="-128"/>
                      </a:rPr>
                      <m:t>,</m:t>
                    </m:r>
                    <m:sSubSup>
                      <m:sSubSup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𝐾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𝐵</m:t>
                        </m:r>
                      </m:sub>
                      <m:sup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1</m:t>
                        </m:r>
                      </m:sup>
                    </m:sSubSup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メイリオ" pitchFamily="50" charset="-128"/>
                      </a:rPr>
                      <m:t>,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メイリオ" pitchFamily="50" charset="-128"/>
                      </a:rPr>
                      <m:t>𝐺</m:t>
                    </m:r>
                  </m:oMath>
                </a14:m>
                <a:r>
                  <a:rPr lang="en-US" altLang="ja-JP" sz="2000" dirty="0" smtClean="0">
                    <a:solidFill>
                      <a:schemeClr val="tx1"/>
                    </a:solidFill>
                    <a:latin typeface="+mn-ea"/>
                    <a:cs typeface="メイリオ" pitchFamily="50" charset="-128"/>
                  </a:rPr>
                  <a:t>)</a:t>
                </a:r>
                <a:endParaRPr lang="ja-JP" altLang="en-US" sz="2000" dirty="0">
                  <a:solidFill>
                    <a:schemeClr val="tx1"/>
                  </a:solidFill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31" name="正方形/長方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1" y="5867922"/>
                <a:ext cx="3124200" cy="761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31750">
                <a:solidFill>
                  <a:schemeClr val="accent1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正方形/長方形 31"/>
              <p:cNvSpPr/>
              <p:nvPr/>
            </p:nvSpPr>
            <p:spPr>
              <a:xfrm>
                <a:off x="2468881" y="2895601"/>
                <a:ext cx="3124200" cy="761999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ja-JP" sz="2000" dirty="0" err="1" smtClean="0">
                    <a:solidFill>
                      <a:schemeClr val="tx1"/>
                    </a:solidFill>
                    <a:cs typeface="メイリオ" pitchFamily="50" charset="-128"/>
                  </a:rPr>
                  <a:t>Eval</a:t>
                </a:r>
                <a:r>
                  <a:rPr lang="en-US" altLang="ja-JP" sz="2000" dirty="0" smtClean="0">
                    <a:solidFill>
                      <a:schemeClr val="tx1"/>
                    </a:solidFill>
                    <a:cs typeface="メイリオ" pitchFamily="50" charset="-128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</m:ctrlPr>
                      </m:sSubSupPr>
                      <m:e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𝐾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𝐴</m:t>
                        </m:r>
                      </m:sub>
                      <m:sup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0</m:t>
                        </m:r>
                      </m:sup>
                    </m:sSubSup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メイリオ" pitchFamily="50" charset="-128"/>
                      </a:rPr>
                      <m:t>,</m:t>
                    </m:r>
                    <m:sSubSup>
                      <m:sSubSupPr>
                        <m:ctrlP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</m:ctrlPr>
                      </m:sSubSupPr>
                      <m:e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𝐾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𝐵</m:t>
                        </m:r>
                      </m:sub>
                      <m:sup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0</m:t>
                        </m:r>
                      </m:sup>
                    </m:sSubSup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メイリオ" pitchFamily="50" charset="-128"/>
                      </a:rPr>
                      <m:t>,</m:t>
                    </m:r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メイリオ" pitchFamily="50" charset="-128"/>
                      </a:rPr>
                      <m:t>𝐺</m:t>
                    </m:r>
                  </m:oMath>
                </a14:m>
                <a:r>
                  <a:rPr kumimoji="1" lang="en-US" altLang="ja-JP" sz="2000" dirty="0" smtClean="0">
                    <a:solidFill>
                      <a:schemeClr val="tx1"/>
                    </a:solidFill>
                    <a:latin typeface="+mn-ea"/>
                    <a:cs typeface="メイリオ" pitchFamily="50" charset="-128"/>
                  </a:rPr>
                  <a:t>)</a:t>
                </a:r>
                <a:endParaRPr kumimoji="1" lang="ja-JP" altLang="en-US" sz="2000" dirty="0" smtClean="0">
                  <a:solidFill>
                    <a:schemeClr val="tx1"/>
                  </a:solidFill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32" name="正方形/長方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1" y="2895601"/>
                <a:ext cx="3124200" cy="761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31750">
                <a:solidFill>
                  <a:schemeClr val="accent1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角丸四角形吹き出し 26"/>
          <p:cNvSpPr/>
          <p:nvPr/>
        </p:nvSpPr>
        <p:spPr>
          <a:xfrm>
            <a:off x="319342" y="1027905"/>
            <a:ext cx="4862258" cy="1028699"/>
          </a:xfrm>
          <a:prstGeom prst="wedgeRoundRectCallout">
            <a:avLst>
              <a:gd name="adj1" fmla="val -78804"/>
              <a:gd name="adj2" fmla="val -20943"/>
              <a:gd name="adj3" fmla="val 1666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latin typeface="+mn-ea"/>
                <a:cs typeface="メイリオ" pitchFamily="50" charset="-128"/>
              </a:rPr>
              <a:t>Define the input/outpu</a:t>
            </a:r>
            <a:r>
              <a:rPr lang="en-US" altLang="ja-JP" sz="2400" dirty="0" smtClean="0">
                <a:latin typeface="+mn-ea"/>
                <a:cs typeface="メイリオ" pitchFamily="50" charset="-128"/>
              </a:rPr>
              <a:t>t keys and </a:t>
            </a:r>
            <a:r>
              <a:rPr lang="en-US" altLang="ja-JP" sz="2400" dirty="0" err="1" smtClean="0">
                <a:latin typeface="+mn-ea"/>
                <a:cs typeface="メイリオ" pitchFamily="50" charset="-128"/>
              </a:rPr>
              <a:t>Eval</a:t>
            </a:r>
            <a:r>
              <a:rPr lang="en-US" altLang="ja-JP" sz="2400" dirty="0" smtClean="0">
                <a:latin typeface="+mn-ea"/>
                <a:cs typeface="メイリオ" pitchFamily="50" charset="-128"/>
              </a:rPr>
              <a:t>() satisfying this!</a:t>
            </a:r>
            <a:endParaRPr kumimoji="1" lang="ja-JP" altLang="en-US" sz="2400" dirty="0" smtClean="0">
              <a:latin typeface="+mn-ea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747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6858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Idea 1</a:t>
            </a:r>
            <a:r>
              <a:rPr kumimoji="1" lang="en-US" altLang="ja-JP" dirty="0"/>
              <a:t>: </a:t>
            </a:r>
            <a:r>
              <a:rPr kumimoji="1" lang="en-US" altLang="ja-JP" dirty="0" smtClean="0"/>
              <a:t>Free-XOR-like definition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605B1-90FB-42EA-8A32-FDAA57CD2C0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/>
              <p:cNvSpPr txBox="1"/>
              <p:nvPr/>
            </p:nvSpPr>
            <p:spPr>
              <a:xfrm>
                <a:off x="487681" y="2895600"/>
                <a:ext cx="1264919" cy="451397"/>
              </a:xfrm>
              <a:prstGeom prst="rect">
                <a:avLst/>
              </a:prstGeom>
              <a:noFill/>
            </p:spPr>
            <p:txBody>
              <a:bodyPr wrap="squar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𝐴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0</m:t>
                          </m:r>
                        </m:sup>
                      </m:sSubSup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メイリオ" pitchFamily="50" charset="-128"/>
                        </a:rPr>
                        <m:t>, </m:t>
                      </m:r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𝐵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altLang="ja-JP" sz="2400" dirty="0"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33" name="テキスト ボックス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1" y="2895600"/>
                <a:ext cx="1264919" cy="451397"/>
              </a:xfrm>
              <a:prstGeom prst="rect">
                <a:avLst/>
              </a:prstGeom>
              <a:blipFill>
                <a:blip r:embed="rId3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矢印コネクタ 33"/>
          <p:cNvCxnSpPr/>
          <p:nvPr/>
        </p:nvCxnSpPr>
        <p:spPr>
          <a:xfrm>
            <a:off x="1600200" y="3183862"/>
            <a:ext cx="86868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/>
              <p:cNvSpPr txBox="1"/>
              <p:nvPr/>
            </p:nvSpPr>
            <p:spPr>
              <a:xfrm>
                <a:off x="6324600" y="3860800"/>
                <a:ext cx="2743200" cy="832719"/>
              </a:xfrm>
              <a:prstGeom prst="rect">
                <a:avLst/>
              </a:prstGeom>
              <a:noFill/>
            </p:spPr>
            <p:txBody>
              <a:bodyPr wrap="square" tIns="72000" bIns="0" rtlCol="0">
                <a:spAutoFit/>
              </a:bodyPr>
              <a:lstStyle/>
              <a:p>
                <a:r>
                  <a:rPr lang="en-US" altLang="ja-JP" sz="2400" b="0" dirty="0" smtClean="0">
                    <a:cs typeface="メイリオ" pitchFamily="50" charset="-128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</m:ctrlPr>
                      </m:sSub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𝐾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𝐶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0</m:t>
                        </m:r>
                      </m:sup>
                    </m:sSubSup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メイリオ" pitchFamily="50" charset="-128"/>
                      </a:rPr>
                      <m:t>≔</m:t>
                    </m:r>
                  </m:oMath>
                </a14:m>
                <a:endParaRPr lang="en-US" altLang="ja-JP" sz="2400" b="0" i="1" dirty="0" smtClean="0">
                  <a:latin typeface="Cambria Math" panose="02040503050406030204" pitchFamily="18" charset="0"/>
                  <a:cs typeface="メイリオ" pitchFamily="50" charset="-128"/>
                </a:endParaRPr>
              </a:p>
              <a:p>
                <a:r>
                  <a:rPr lang="en-US" altLang="ja-JP" sz="2400" b="0" dirty="0" smtClean="0">
                    <a:cs typeface="メイリオ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メイリオ" pitchFamily="50" charset="-128"/>
                      </a:rPr>
                      <m:t>𝐻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メイリオ" pitchFamily="50" charset="-128"/>
                      </a:rPr>
                      <m:t>(</m:t>
                    </m:r>
                    <m:sSubSup>
                      <m:sSub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</m:ctrlPr>
                      </m:sSub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𝐾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𝐴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0</m:t>
                        </m:r>
                      </m:sup>
                    </m:sSubSup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メイリオ" pitchFamily="50" charset="-128"/>
                      </a:rPr>
                      <m:t>⊕</m:t>
                    </m:r>
                    <m:sSubSup>
                      <m:sSub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</m:ctrlPr>
                      </m:sSub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𝐾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𝐵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0</m:t>
                        </m:r>
                      </m:sup>
                    </m:sSubSup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メイリオ" pitchFamily="50" charset="-128"/>
                      </a:rPr>
                      <m:t>⊕</m:t>
                    </m:r>
                    <m:r>
                      <m:rPr>
                        <m:sty m:val="p"/>
                      </m:rPr>
                      <a:rPr lang="en-US" altLang="ja-JP" sz="2400" b="0" i="0" smtClean="0">
                        <a:latin typeface="Cambria Math" panose="02040503050406030204" pitchFamily="18" charset="0"/>
                        <a:cs typeface="メイリオ" pitchFamily="50" charset="-128"/>
                      </a:rPr>
                      <m:t>Δ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メイリオ" pitchFamily="50" charset="-128"/>
                      </a:rPr>
                      <m:t>)</m:t>
                    </m:r>
                  </m:oMath>
                </a14:m>
                <a:endParaRPr lang="en-US" altLang="ja-JP" sz="2400" dirty="0"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35" name="テキスト ボックス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860800"/>
                <a:ext cx="2743200" cy="832719"/>
              </a:xfrm>
              <a:prstGeom prst="rect">
                <a:avLst/>
              </a:prstGeom>
              <a:blipFill>
                <a:blip r:embed="rId4"/>
                <a:stretch>
                  <a:fillRect b="-145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線矢印コネクタ 36"/>
          <p:cNvCxnSpPr>
            <a:stCxn id="66" idx="3"/>
            <a:endCxn id="35" idx="1"/>
          </p:cNvCxnSpPr>
          <p:nvPr/>
        </p:nvCxnSpPr>
        <p:spPr>
          <a:xfrm>
            <a:off x="5593081" y="3276601"/>
            <a:ext cx="731519" cy="100055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角丸四角形 37"/>
          <p:cNvSpPr/>
          <p:nvPr/>
        </p:nvSpPr>
        <p:spPr>
          <a:xfrm>
            <a:off x="381000" y="2127324"/>
            <a:ext cx="1572491" cy="457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latin typeface="+mn-ea"/>
                <a:cs typeface="メイリオ" pitchFamily="50" charset="-128"/>
              </a:rPr>
              <a:t>Input</a:t>
            </a:r>
            <a:endParaRPr kumimoji="1" lang="ja-JP" altLang="en-US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6400800" y="2133600"/>
            <a:ext cx="1572491" cy="457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 smtClean="0">
                <a:latin typeface="+mn-ea"/>
                <a:cs typeface="メイリオ" pitchFamily="50" charset="-128"/>
              </a:rPr>
              <a:t>Out</a:t>
            </a:r>
            <a:r>
              <a:rPr kumimoji="1" lang="en-US" altLang="ja-JP" sz="2400" dirty="0" smtClean="0">
                <a:latin typeface="+mn-ea"/>
                <a:cs typeface="メイリオ" pitchFamily="50" charset="-128"/>
              </a:rPr>
              <a:t>put</a:t>
            </a:r>
            <a:endParaRPr kumimoji="1" lang="ja-JP" altLang="en-US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3116581" y="2127324"/>
            <a:ext cx="1752600" cy="457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 smtClean="0">
                <a:latin typeface="+mn-ea"/>
                <a:cs typeface="メイリオ" pitchFamily="50" charset="-128"/>
              </a:rPr>
              <a:t>Evaluation</a:t>
            </a:r>
            <a:endParaRPr kumimoji="1" lang="ja-JP" altLang="en-US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41" name="直線矢印コネクタ 40"/>
          <p:cNvCxnSpPr>
            <a:stCxn id="45" idx="3"/>
            <a:endCxn id="35" idx="1"/>
          </p:cNvCxnSpPr>
          <p:nvPr/>
        </p:nvCxnSpPr>
        <p:spPr>
          <a:xfrm>
            <a:off x="5593081" y="4267201"/>
            <a:ext cx="731519" cy="995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>
            <a:stCxn id="47" idx="3"/>
            <a:endCxn id="35" idx="1"/>
          </p:cNvCxnSpPr>
          <p:nvPr/>
        </p:nvCxnSpPr>
        <p:spPr>
          <a:xfrm flipV="1">
            <a:off x="5593081" y="4277160"/>
            <a:ext cx="731519" cy="98064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>
            <a:stCxn id="65" idx="3"/>
          </p:cNvCxnSpPr>
          <p:nvPr/>
        </p:nvCxnSpPr>
        <p:spPr>
          <a:xfrm>
            <a:off x="5593081" y="6251526"/>
            <a:ext cx="883919" cy="957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正方形/長方形 44"/>
              <p:cNvSpPr/>
              <p:nvPr/>
            </p:nvSpPr>
            <p:spPr>
              <a:xfrm>
                <a:off x="2468881" y="3886201"/>
                <a:ext cx="3124200" cy="761999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𝐻</m:t>
                      </m:r>
                      <m:d>
                        <m:dPr>
                          <m:ctrlP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</m:ctrlPr>
                            </m:sSubSupPr>
                            <m:e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⊕</m:t>
                          </m:r>
                          <m:sSubSup>
                            <m:sSubSupPr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</m:ctrlPr>
                            </m:sSubSupPr>
                            <m:e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1" lang="ja-JP" altLang="en-US" sz="2000" dirty="0" smtClean="0">
                  <a:solidFill>
                    <a:schemeClr val="tx1"/>
                  </a:solidFill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45" name="正方形/長方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1" y="3886201"/>
                <a:ext cx="3124200" cy="761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1750">
                <a:solidFill>
                  <a:schemeClr val="accent1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正方形/長方形 46"/>
              <p:cNvSpPr/>
              <p:nvPr/>
            </p:nvSpPr>
            <p:spPr>
              <a:xfrm>
                <a:off x="2468881" y="4876800"/>
                <a:ext cx="3124200" cy="761999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𝐻</m:t>
                      </m:r>
                      <m:d>
                        <m:dPr>
                          <m:ctrlP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</m:ctrlPr>
                            </m:sSubSupPr>
                            <m:e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⊕</m:t>
                          </m:r>
                          <m:sSubSup>
                            <m:sSubSupPr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</m:ctrlPr>
                            </m:sSubSupPr>
                            <m:e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ja-JP" altLang="en-US" sz="2000" dirty="0">
                  <a:solidFill>
                    <a:schemeClr val="tx1"/>
                  </a:solidFill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47" name="正方形/長方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1" y="4876800"/>
                <a:ext cx="3124200" cy="761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1750">
                <a:solidFill>
                  <a:schemeClr val="accent1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正方形/長方形 64"/>
              <p:cNvSpPr/>
              <p:nvPr/>
            </p:nvSpPr>
            <p:spPr>
              <a:xfrm>
                <a:off x="2468881" y="5870526"/>
                <a:ext cx="3124200" cy="761999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𝐻</m:t>
                      </m:r>
                      <m:d>
                        <m:dPr>
                          <m:ctrlP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</m:ctrlPr>
                            </m:sSubSupPr>
                            <m:e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⊕</m:t>
                          </m:r>
                          <m:sSubSup>
                            <m:sSubSupPr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</m:ctrlPr>
                            </m:sSubSupPr>
                            <m:e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ja-JP" altLang="en-US" sz="2000" dirty="0">
                  <a:solidFill>
                    <a:schemeClr val="tx1"/>
                  </a:solidFill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65" name="正方形/長方形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1" y="5870526"/>
                <a:ext cx="3124200" cy="761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1750">
                <a:solidFill>
                  <a:schemeClr val="accent1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正方形/長方形 65"/>
              <p:cNvSpPr/>
              <p:nvPr/>
            </p:nvSpPr>
            <p:spPr>
              <a:xfrm>
                <a:off x="2468881" y="2895601"/>
                <a:ext cx="3124200" cy="761999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𝐻</m:t>
                      </m:r>
                      <m:d>
                        <m:dPr>
                          <m:ctrlP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𝐾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𝐴</m:t>
                              </m:r>
                            </m:sub>
                            <m:sup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0</m:t>
                              </m:r>
                            </m:sup>
                          </m:sSubSup>
                          <m: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⊕</m:t>
                          </m:r>
                          <m:sSubSup>
                            <m:sSubSupPr>
                              <m:ctrlP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𝐾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𝐵</m:t>
                              </m:r>
                            </m:sub>
                            <m:sup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  <m:r>
                        <a:rPr kumimoji="1"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⊕</m:t>
                      </m:r>
                      <m:r>
                        <a:rPr kumimoji="1"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𝐺</m:t>
                      </m:r>
                    </m:oMath>
                  </m:oMathPara>
                </a14:m>
                <a:endParaRPr kumimoji="1" lang="ja-JP" altLang="en-US" sz="2000" dirty="0" smtClean="0">
                  <a:solidFill>
                    <a:schemeClr val="tx1"/>
                  </a:solidFill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66" name="正方形/長方形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1" y="2895601"/>
                <a:ext cx="3124200" cy="761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1750">
                <a:solidFill>
                  <a:schemeClr val="accent1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/>
              <p:cNvSpPr txBox="1"/>
              <p:nvPr/>
            </p:nvSpPr>
            <p:spPr>
              <a:xfrm>
                <a:off x="487681" y="3968203"/>
                <a:ext cx="1264919" cy="451397"/>
              </a:xfrm>
              <a:prstGeom prst="rect">
                <a:avLst/>
              </a:prstGeom>
              <a:noFill/>
            </p:spPr>
            <p:txBody>
              <a:bodyPr wrap="squar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𝐴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0</m:t>
                          </m:r>
                        </m:sup>
                      </m:sSubSup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メイリオ" pitchFamily="50" charset="-128"/>
                        </a:rPr>
                        <m:t>, </m:t>
                      </m:r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𝐵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altLang="ja-JP" sz="2400" dirty="0"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67" name="テキスト ボックス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1" y="3968203"/>
                <a:ext cx="1264919" cy="451397"/>
              </a:xfrm>
              <a:prstGeom prst="rect">
                <a:avLst/>
              </a:prstGeom>
              <a:blipFill>
                <a:blip r:embed="rId9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直線矢印コネクタ 67"/>
          <p:cNvCxnSpPr/>
          <p:nvPr/>
        </p:nvCxnSpPr>
        <p:spPr>
          <a:xfrm>
            <a:off x="1600200" y="4256465"/>
            <a:ext cx="86868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/>
              <p:cNvSpPr txBox="1"/>
              <p:nvPr/>
            </p:nvSpPr>
            <p:spPr>
              <a:xfrm>
                <a:off x="487681" y="4958803"/>
                <a:ext cx="1264919" cy="449538"/>
              </a:xfrm>
              <a:prstGeom prst="rect">
                <a:avLst/>
              </a:prstGeom>
              <a:noFill/>
            </p:spPr>
            <p:txBody>
              <a:bodyPr wrap="squar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𝐴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1</m:t>
                          </m:r>
                        </m:sup>
                      </m:sSubSup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メイリオ" pitchFamily="50" charset="-128"/>
                        </a:rPr>
                        <m:t>, </m:t>
                      </m:r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𝐵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altLang="ja-JP" sz="2400" dirty="0"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69" name="テキスト ボックス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1" y="4958803"/>
                <a:ext cx="1264919" cy="449538"/>
              </a:xfrm>
              <a:prstGeom prst="rect">
                <a:avLst/>
              </a:prstGeom>
              <a:blipFill>
                <a:blip r:embed="rId10"/>
                <a:stretch>
                  <a:fillRect b="-135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直線矢印コネクタ 69"/>
          <p:cNvCxnSpPr/>
          <p:nvPr/>
        </p:nvCxnSpPr>
        <p:spPr>
          <a:xfrm>
            <a:off x="1600200" y="5247065"/>
            <a:ext cx="86868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/>
              <p:cNvSpPr txBox="1"/>
              <p:nvPr/>
            </p:nvSpPr>
            <p:spPr>
              <a:xfrm>
                <a:off x="487681" y="5943600"/>
                <a:ext cx="1264919" cy="448319"/>
              </a:xfrm>
              <a:prstGeom prst="rect">
                <a:avLst/>
              </a:prstGeom>
              <a:noFill/>
            </p:spPr>
            <p:txBody>
              <a:bodyPr wrap="squar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𝐴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1</m:t>
                          </m:r>
                        </m:sup>
                      </m:sSubSup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メイリオ" pitchFamily="50" charset="-128"/>
                        </a:rPr>
                        <m:t>, </m:t>
                      </m:r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𝐵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altLang="ja-JP" sz="2400" dirty="0"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71" name="テキスト ボックス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1" y="5943600"/>
                <a:ext cx="1264919" cy="448319"/>
              </a:xfrm>
              <a:prstGeom prst="rect">
                <a:avLst/>
              </a:prstGeom>
              <a:blipFill>
                <a:blip r:embed="rId11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直線矢印コネクタ 71"/>
          <p:cNvCxnSpPr/>
          <p:nvPr/>
        </p:nvCxnSpPr>
        <p:spPr>
          <a:xfrm>
            <a:off x="1600200" y="6231862"/>
            <a:ext cx="86868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/>
              <p:cNvSpPr txBox="1"/>
              <p:nvPr/>
            </p:nvSpPr>
            <p:spPr>
              <a:xfrm>
                <a:off x="304800" y="1012761"/>
                <a:ext cx="5487464" cy="1340670"/>
              </a:xfrm>
              <a:prstGeom prst="rect">
                <a:avLst/>
              </a:prstGeom>
              <a:noFill/>
            </p:spPr>
            <p:txBody>
              <a:bodyPr wrap="none" tIns="72000" bIns="72000" rtlCol="0">
                <a:spAutoFit/>
              </a:bodyPr>
              <a:lstStyle/>
              <a:p>
                <a:r>
                  <a:rPr lang="en-US" altLang="ja-JP" sz="24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≔</m:t>
                    </m:r>
                    <m:sSubSup>
                      <m:sSub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⊕</m:t>
                    </m:r>
                    <m:r>
                      <m:rPr>
                        <m:sty m:val="p"/>
                      </m:rPr>
                      <a:rPr lang="en-US" altLang="ja-JP" sz="24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  </m:t>
                    </m:r>
                    <m:sSubSup>
                      <m:sSub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≔</m:t>
                    </m:r>
                    <m:sSubSup>
                      <m:sSub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⊕</m:t>
                    </m:r>
                    <m:r>
                      <m:rPr>
                        <m:sty m:val="p"/>
                      </m:rPr>
                      <a:rPr lang="en-US" altLang="ja-JP" sz="24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altLang="ja-JP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⊕</m:t>
                          </m:r>
                          <m:sSubSup>
                            <m:sSub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⊕</m:t>
                      </m:r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⊕</m:t>
                      </m:r>
                      <m:r>
                        <m:rPr>
                          <m:sty m:val="p"/>
                        </m:rPr>
                        <a:rPr lang="en-US" altLang="ja-JP" sz="24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2400" dirty="0"/>
              </a:p>
              <a:p>
                <a:endParaRPr kumimoji="1" lang="ja-JP" altLang="en-US" sz="2400" b="0" dirty="0" smtClean="0">
                  <a:latin typeface="+mn-ea"/>
                  <a:ea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73" name="テキスト ボックス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012761"/>
                <a:ext cx="5487464" cy="13406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/>
              <p:cNvSpPr txBox="1"/>
              <p:nvPr/>
            </p:nvSpPr>
            <p:spPr>
              <a:xfrm>
                <a:off x="6400799" y="5638800"/>
                <a:ext cx="2316481" cy="1220453"/>
              </a:xfrm>
              <a:prstGeom prst="rect">
                <a:avLst/>
              </a:prstGeom>
              <a:noFill/>
            </p:spPr>
            <p:txBody>
              <a:bodyPr wrap="square" tIns="72000" bIns="0" rtlCol="0">
                <a:spAutoFit/>
              </a:bodyPr>
              <a:lstStyle/>
              <a:p>
                <a:r>
                  <a:rPr lang="en-US" altLang="ja-JP" sz="2400" b="0" dirty="0" smtClean="0">
                    <a:cs typeface="メイリオ" pitchFamily="50" charset="-128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</m:ctrlPr>
                      </m:sSub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𝐾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𝐶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1</m:t>
                        </m:r>
                      </m:sup>
                    </m:sSubSup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メイリオ" pitchFamily="50" charset="-128"/>
                      </a:rPr>
                      <m:t>≔</m:t>
                    </m:r>
                  </m:oMath>
                </a14:m>
                <a:endParaRPr lang="en-US" altLang="ja-JP" sz="2400" b="0" dirty="0" smtClean="0">
                  <a:latin typeface="+mn-ea"/>
                  <a:cs typeface="メイリオ" pitchFamily="50" charset="-128"/>
                </a:endParaRPr>
              </a:p>
              <a:p>
                <a:r>
                  <a:rPr lang="en-US" altLang="ja-JP" sz="2400" b="0" dirty="0" smtClean="0">
                    <a:cs typeface="メイリオ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メイリオ" pitchFamily="50" charset="-128"/>
                      </a:rPr>
                      <m:t>𝐻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メイリオ" pitchFamily="50" charset="-128"/>
                      </a:rPr>
                      <m:t>(</m:t>
                    </m:r>
                    <m:sSubSup>
                      <m:sSub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</m:ctrlPr>
                      </m:sSub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𝐾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𝐴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1</m:t>
                        </m:r>
                      </m:sup>
                    </m:sSubSup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メイリオ" pitchFamily="50" charset="-128"/>
                      </a:rPr>
                      <m:t>⊕</m:t>
                    </m:r>
                    <m:sSubSup>
                      <m:sSub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</m:ctrlPr>
                      </m:sSub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𝐾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𝐵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1</m:t>
                        </m:r>
                      </m:sup>
                    </m:sSubSup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メイリオ" pitchFamily="50" charset="-128"/>
                      </a:rPr>
                      <m:t>)</m:t>
                    </m:r>
                  </m:oMath>
                </a14:m>
                <a:endParaRPr lang="en-US" altLang="ja-JP" sz="2400" dirty="0" smtClean="0">
                  <a:latin typeface="+mn-ea"/>
                  <a:cs typeface="メイリオ" pitchFamily="50" charset="-128"/>
                </a:endParaRPr>
              </a:p>
              <a:p>
                <a:endParaRPr lang="en-US" altLang="ja-JP" sz="2400" b="1" dirty="0">
                  <a:solidFill>
                    <a:srgbClr val="FF0000"/>
                  </a:solidFill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74" name="テキスト ボックス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799" y="5638800"/>
                <a:ext cx="2316481" cy="12204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60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6858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Idea 1</a:t>
            </a:r>
            <a:r>
              <a:rPr kumimoji="1" lang="en-US" altLang="ja-JP" dirty="0"/>
              <a:t>: Free-XOR-like </a:t>
            </a:r>
            <a:r>
              <a:rPr kumimoji="1" lang="en-US" altLang="ja-JP" dirty="0" smtClean="0"/>
              <a:t>definition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605B1-90FB-42EA-8A32-FDAA57CD2C0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/>
              <p:cNvSpPr txBox="1"/>
              <p:nvPr/>
            </p:nvSpPr>
            <p:spPr>
              <a:xfrm>
                <a:off x="487681" y="2895600"/>
                <a:ext cx="1264919" cy="451397"/>
              </a:xfrm>
              <a:prstGeom prst="rect">
                <a:avLst/>
              </a:prstGeom>
              <a:noFill/>
            </p:spPr>
            <p:txBody>
              <a:bodyPr wrap="squar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𝐴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0</m:t>
                          </m:r>
                        </m:sup>
                      </m:sSubSup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メイリオ" pitchFamily="50" charset="-128"/>
                        </a:rPr>
                        <m:t>, </m:t>
                      </m:r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𝐵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altLang="ja-JP" sz="2400" dirty="0"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33" name="テキスト ボックス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1" y="2895600"/>
                <a:ext cx="1264919" cy="451397"/>
              </a:xfrm>
              <a:prstGeom prst="rect">
                <a:avLst/>
              </a:prstGeom>
              <a:blipFill>
                <a:blip r:embed="rId3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矢印コネクタ 33"/>
          <p:cNvCxnSpPr/>
          <p:nvPr/>
        </p:nvCxnSpPr>
        <p:spPr>
          <a:xfrm>
            <a:off x="1600200" y="3183862"/>
            <a:ext cx="86868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/>
              <p:cNvSpPr txBox="1"/>
              <p:nvPr/>
            </p:nvSpPr>
            <p:spPr>
              <a:xfrm>
                <a:off x="6324600" y="3860800"/>
                <a:ext cx="2743200" cy="832719"/>
              </a:xfrm>
              <a:prstGeom prst="rect">
                <a:avLst/>
              </a:prstGeom>
              <a:noFill/>
            </p:spPr>
            <p:txBody>
              <a:bodyPr wrap="square" tIns="72000" bIns="0" rtlCol="0">
                <a:spAutoFit/>
              </a:bodyPr>
              <a:lstStyle/>
              <a:p>
                <a:r>
                  <a:rPr lang="en-US" altLang="ja-JP" sz="2400" b="0" dirty="0" smtClean="0">
                    <a:cs typeface="メイリオ" pitchFamily="50" charset="-128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</m:ctrlPr>
                      </m:sSub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𝐾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𝐶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0</m:t>
                        </m:r>
                      </m:sup>
                    </m:sSubSup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メイリオ" pitchFamily="50" charset="-128"/>
                      </a:rPr>
                      <m:t>≔</m:t>
                    </m:r>
                  </m:oMath>
                </a14:m>
                <a:endParaRPr lang="en-US" altLang="ja-JP" sz="2400" b="0" i="1" dirty="0" smtClean="0">
                  <a:latin typeface="Cambria Math" panose="02040503050406030204" pitchFamily="18" charset="0"/>
                  <a:cs typeface="メイリオ" pitchFamily="50" charset="-128"/>
                </a:endParaRPr>
              </a:p>
              <a:p>
                <a:r>
                  <a:rPr lang="en-US" altLang="ja-JP" sz="2400" b="0" dirty="0" smtClean="0">
                    <a:cs typeface="メイリオ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メイリオ" pitchFamily="50" charset="-128"/>
                      </a:rPr>
                      <m:t>𝐻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メイリオ" pitchFamily="50" charset="-128"/>
                      </a:rPr>
                      <m:t>(</m:t>
                    </m:r>
                    <m:sSubSup>
                      <m:sSub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</m:ctrlPr>
                      </m:sSub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𝐾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𝐴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0</m:t>
                        </m:r>
                      </m:sup>
                    </m:sSubSup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メイリオ" pitchFamily="50" charset="-128"/>
                      </a:rPr>
                      <m:t>⊕</m:t>
                    </m:r>
                    <m:sSubSup>
                      <m:sSub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</m:ctrlPr>
                      </m:sSub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𝐾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𝐵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0</m:t>
                        </m:r>
                      </m:sup>
                    </m:sSubSup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メイリオ" pitchFamily="50" charset="-128"/>
                      </a:rPr>
                      <m:t>⊕</m:t>
                    </m:r>
                    <m:r>
                      <m:rPr>
                        <m:sty m:val="p"/>
                      </m:rPr>
                      <a:rPr lang="en-US" altLang="ja-JP" sz="2400" b="0" i="0" smtClean="0">
                        <a:latin typeface="Cambria Math" panose="02040503050406030204" pitchFamily="18" charset="0"/>
                        <a:cs typeface="メイリオ" pitchFamily="50" charset="-128"/>
                      </a:rPr>
                      <m:t>Δ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メイリオ" pitchFamily="50" charset="-128"/>
                      </a:rPr>
                      <m:t>)</m:t>
                    </m:r>
                  </m:oMath>
                </a14:m>
                <a:endParaRPr lang="en-US" altLang="ja-JP" sz="2400" dirty="0"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35" name="テキスト ボックス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860800"/>
                <a:ext cx="2743200" cy="832719"/>
              </a:xfrm>
              <a:prstGeom prst="rect">
                <a:avLst/>
              </a:prstGeom>
              <a:blipFill>
                <a:blip r:embed="rId4"/>
                <a:stretch>
                  <a:fillRect b="-145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線矢印コネクタ 36"/>
          <p:cNvCxnSpPr>
            <a:stCxn id="66" idx="3"/>
            <a:endCxn id="35" idx="1"/>
          </p:cNvCxnSpPr>
          <p:nvPr/>
        </p:nvCxnSpPr>
        <p:spPr>
          <a:xfrm>
            <a:off x="5593081" y="3276601"/>
            <a:ext cx="731519" cy="100055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角丸四角形 37"/>
          <p:cNvSpPr/>
          <p:nvPr/>
        </p:nvSpPr>
        <p:spPr>
          <a:xfrm>
            <a:off x="381000" y="2127324"/>
            <a:ext cx="1572491" cy="457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latin typeface="+mn-ea"/>
                <a:cs typeface="メイリオ" pitchFamily="50" charset="-128"/>
              </a:rPr>
              <a:t>Input</a:t>
            </a:r>
            <a:endParaRPr kumimoji="1" lang="ja-JP" altLang="en-US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6400800" y="2133600"/>
            <a:ext cx="1572491" cy="457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 smtClean="0">
                <a:latin typeface="+mn-ea"/>
                <a:cs typeface="メイリオ" pitchFamily="50" charset="-128"/>
              </a:rPr>
              <a:t>Out</a:t>
            </a:r>
            <a:r>
              <a:rPr kumimoji="1" lang="en-US" altLang="ja-JP" sz="2400" dirty="0" smtClean="0">
                <a:latin typeface="+mn-ea"/>
                <a:cs typeface="メイリオ" pitchFamily="50" charset="-128"/>
              </a:rPr>
              <a:t>put</a:t>
            </a:r>
            <a:endParaRPr kumimoji="1" lang="ja-JP" altLang="en-US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3116581" y="2127324"/>
            <a:ext cx="1752600" cy="457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 smtClean="0">
                <a:latin typeface="+mn-ea"/>
                <a:cs typeface="メイリオ" pitchFamily="50" charset="-128"/>
              </a:rPr>
              <a:t>Evaluation</a:t>
            </a:r>
            <a:endParaRPr kumimoji="1" lang="ja-JP" altLang="en-US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41" name="直線矢印コネクタ 40"/>
          <p:cNvCxnSpPr>
            <a:stCxn id="45" idx="3"/>
            <a:endCxn id="35" idx="1"/>
          </p:cNvCxnSpPr>
          <p:nvPr/>
        </p:nvCxnSpPr>
        <p:spPr>
          <a:xfrm>
            <a:off x="5593081" y="4267201"/>
            <a:ext cx="731519" cy="995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>
            <a:stCxn id="47" idx="3"/>
            <a:endCxn id="35" idx="1"/>
          </p:cNvCxnSpPr>
          <p:nvPr/>
        </p:nvCxnSpPr>
        <p:spPr>
          <a:xfrm flipV="1">
            <a:off x="5593081" y="4277160"/>
            <a:ext cx="731519" cy="98064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>
            <a:stCxn id="65" idx="3"/>
            <a:endCxn id="36" idx="1"/>
          </p:cNvCxnSpPr>
          <p:nvPr/>
        </p:nvCxnSpPr>
        <p:spPr>
          <a:xfrm>
            <a:off x="5593081" y="6251526"/>
            <a:ext cx="88391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正方形/長方形 44"/>
              <p:cNvSpPr/>
              <p:nvPr/>
            </p:nvSpPr>
            <p:spPr>
              <a:xfrm>
                <a:off x="2468881" y="3886201"/>
                <a:ext cx="3124200" cy="761999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𝐻</m:t>
                      </m:r>
                      <m:d>
                        <m:dPr>
                          <m:ctrlP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</m:ctrlPr>
                            </m:sSubSupPr>
                            <m:e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⊕</m:t>
                          </m:r>
                          <m:sSubSup>
                            <m:sSubSupPr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</m:ctrlPr>
                            </m:sSubSupPr>
                            <m:e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1" lang="ja-JP" altLang="en-US" sz="2000" dirty="0" smtClean="0">
                  <a:solidFill>
                    <a:schemeClr val="tx1"/>
                  </a:solidFill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45" name="正方形/長方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1" y="3886201"/>
                <a:ext cx="3124200" cy="761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1750">
                <a:solidFill>
                  <a:schemeClr val="accent1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正方形/長方形 46"/>
              <p:cNvSpPr/>
              <p:nvPr/>
            </p:nvSpPr>
            <p:spPr>
              <a:xfrm>
                <a:off x="2468881" y="4876800"/>
                <a:ext cx="3124200" cy="761999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𝐻</m:t>
                      </m:r>
                      <m:d>
                        <m:dPr>
                          <m:ctrlP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</m:ctrlPr>
                            </m:sSubSupPr>
                            <m:e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⊕</m:t>
                          </m:r>
                          <m:sSubSup>
                            <m:sSubSupPr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</m:ctrlPr>
                            </m:sSubSupPr>
                            <m:e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ja-JP" altLang="en-US" sz="2000" dirty="0">
                  <a:solidFill>
                    <a:schemeClr val="tx1"/>
                  </a:solidFill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47" name="正方形/長方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1" y="4876800"/>
                <a:ext cx="3124200" cy="761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1750">
                <a:solidFill>
                  <a:schemeClr val="accent1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正方形/長方形 64"/>
              <p:cNvSpPr/>
              <p:nvPr/>
            </p:nvSpPr>
            <p:spPr>
              <a:xfrm>
                <a:off x="2468881" y="5870526"/>
                <a:ext cx="3124200" cy="761999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𝐻</m:t>
                      </m:r>
                      <m:d>
                        <m:dPr>
                          <m:ctrlP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</m:ctrlPr>
                            </m:sSubSupPr>
                            <m:e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⊕</m:t>
                          </m:r>
                          <m:sSubSup>
                            <m:sSubSupPr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</m:ctrlPr>
                            </m:sSubSupPr>
                            <m:e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ja-JP" altLang="en-US" sz="2000" dirty="0">
                  <a:solidFill>
                    <a:schemeClr val="tx1"/>
                  </a:solidFill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65" name="正方形/長方形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1" y="5870526"/>
                <a:ext cx="3124200" cy="761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1750">
                <a:solidFill>
                  <a:schemeClr val="accent1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正方形/長方形 65"/>
              <p:cNvSpPr/>
              <p:nvPr/>
            </p:nvSpPr>
            <p:spPr>
              <a:xfrm>
                <a:off x="2468881" y="2895601"/>
                <a:ext cx="3124200" cy="761999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𝐻</m:t>
                      </m:r>
                      <m:d>
                        <m:dPr>
                          <m:ctrlP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𝐾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𝐴</m:t>
                              </m:r>
                            </m:sub>
                            <m:sup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0</m:t>
                              </m:r>
                            </m:sup>
                          </m:sSubSup>
                          <m: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⊕</m:t>
                          </m:r>
                          <m:sSubSup>
                            <m:sSubSupPr>
                              <m:ctrlP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𝐾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𝐵</m:t>
                              </m:r>
                            </m:sub>
                            <m:sup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  <m:r>
                        <a:rPr kumimoji="1"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⊕</m:t>
                      </m:r>
                      <m:r>
                        <a:rPr kumimoji="1"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𝐺</m:t>
                      </m:r>
                    </m:oMath>
                  </m:oMathPara>
                </a14:m>
                <a:endParaRPr kumimoji="1" lang="ja-JP" altLang="en-US" sz="2000" dirty="0" smtClean="0">
                  <a:solidFill>
                    <a:schemeClr val="tx1"/>
                  </a:solidFill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66" name="正方形/長方形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1" y="2895601"/>
                <a:ext cx="3124200" cy="761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1750">
                <a:solidFill>
                  <a:schemeClr val="accent1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/>
              <p:cNvSpPr txBox="1"/>
              <p:nvPr/>
            </p:nvSpPr>
            <p:spPr>
              <a:xfrm>
                <a:off x="487681" y="3968203"/>
                <a:ext cx="1264919" cy="451397"/>
              </a:xfrm>
              <a:prstGeom prst="rect">
                <a:avLst/>
              </a:prstGeom>
              <a:noFill/>
            </p:spPr>
            <p:txBody>
              <a:bodyPr wrap="squar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𝐴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0</m:t>
                          </m:r>
                        </m:sup>
                      </m:sSubSup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メイリオ" pitchFamily="50" charset="-128"/>
                        </a:rPr>
                        <m:t>, </m:t>
                      </m:r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𝐵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altLang="ja-JP" sz="2400" dirty="0"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67" name="テキスト ボックス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1" y="3968203"/>
                <a:ext cx="1264919" cy="451397"/>
              </a:xfrm>
              <a:prstGeom prst="rect">
                <a:avLst/>
              </a:prstGeom>
              <a:blipFill>
                <a:blip r:embed="rId9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直線矢印コネクタ 67"/>
          <p:cNvCxnSpPr/>
          <p:nvPr/>
        </p:nvCxnSpPr>
        <p:spPr>
          <a:xfrm>
            <a:off x="1600200" y="4256465"/>
            <a:ext cx="86868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/>
              <p:cNvSpPr txBox="1"/>
              <p:nvPr/>
            </p:nvSpPr>
            <p:spPr>
              <a:xfrm>
                <a:off x="487681" y="4958803"/>
                <a:ext cx="1264919" cy="449538"/>
              </a:xfrm>
              <a:prstGeom prst="rect">
                <a:avLst/>
              </a:prstGeom>
              <a:noFill/>
            </p:spPr>
            <p:txBody>
              <a:bodyPr wrap="squar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𝐴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1</m:t>
                          </m:r>
                        </m:sup>
                      </m:sSubSup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メイリオ" pitchFamily="50" charset="-128"/>
                        </a:rPr>
                        <m:t>, </m:t>
                      </m:r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𝐵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altLang="ja-JP" sz="2400" dirty="0"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69" name="テキスト ボックス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1" y="4958803"/>
                <a:ext cx="1264919" cy="449538"/>
              </a:xfrm>
              <a:prstGeom prst="rect">
                <a:avLst/>
              </a:prstGeom>
              <a:blipFill>
                <a:blip r:embed="rId10"/>
                <a:stretch>
                  <a:fillRect b="-135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直線矢印コネクタ 69"/>
          <p:cNvCxnSpPr/>
          <p:nvPr/>
        </p:nvCxnSpPr>
        <p:spPr>
          <a:xfrm>
            <a:off x="1600200" y="5247065"/>
            <a:ext cx="86868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/>
              <p:cNvSpPr txBox="1"/>
              <p:nvPr/>
            </p:nvSpPr>
            <p:spPr>
              <a:xfrm>
                <a:off x="487681" y="5943600"/>
                <a:ext cx="1264919" cy="448319"/>
              </a:xfrm>
              <a:prstGeom prst="rect">
                <a:avLst/>
              </a:prstGeom>
              <a:noFill/>
            </p:spPr>
            <p:txBody>
              <a:bodyPr wrap="squar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𝐴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1</m:t>
                          </m:r>
                        </m:sup>
                      </m:sSubSup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メイリオ" pitchFamily="50" charset="-128"/>
                        </a:rPr>
                        <m:t>, </m:t>
                      </m:r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𝐵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altLang="ja-JP" sz="2400" dirty="0"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71" name="テキスト ボックス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1" y="5943600"/>
                <a:ext cx="1264919" cy="448319"/>
              </a:xfrm>
              <a:prstGeom prst="rect">
                <a:avLst/>
              </a:prstGeom>
              <a:blipFill>
                <a:blip r:embed="rId11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直線矢印コネクタ 71"/>
          <p:cNvCxnSpPr/>
          <p:nvPr/>
        </p:nvCxnSpPr>
        <p:spPr>
          <a:xfrm>
            <a:off x="1600200" y="6231862"/>
            <a:ext cx="86868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6400799" y="5638800"/>
                <a:ext cx="2316481" cy="826564"/>
              </a:xfrm>
              <a:prstGeom prst="rect">
                <a:avLst/>
              </a:prstGeom>
              <a:noFill/>
            </p:spPr>
            <p:txBody>
              <a:bodyPr wrap="square" tIns="72000" bIns="0" rtlCol="0">
                <a:spAutoFit/>
              </a:bodyPr>
              <a:lstStyle/>
              <a:p>
                <a:r>
                  <a:rPr lang="en-US" altLang="ja-JP" sz="2400" b="0" dirty="0" smtClean="0">
                    <a:cs typeface="メイリオ" pitchFamily="50" charset="-128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</m:ctrlPr>
                      </m:sSub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𝐾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𝐶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1</m:t>
                        </m:r>
                      </m:sup>
                    </m:sSubSup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メイリオ" pitchFamily="50" charset="-128"/>
                      </a:rPr>
                      <m:t>≔</m:t>
                    </m:r>
                  </m:oMath>
                </a14:m>
                <a:endParaRPr lang="en-US" altLang="ja-JP" sz="2400" b="0" dirty="0" smtClean="0">
                  <a:latin typeface="+mn-ea"/>
                  <a:cs typeface="メイリオ" pitchFamily="50" charset="-128"/>
                </a:endParaRPr>
              </a:p>
              <a:p>
                <a:r>
                  <a:rPr lang="en-US" altLang="ja-JP" sz="2400" b="0" dirty="0" smtClean="0">
                    <a:cs typeface="メイリオ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メイリオ" pitchFamily="50" charset="-128"/>
                      </a:rPr>
                      <m:t>𝐻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メイリオ" pitchFamily="50" charset="-128"/>
                      </a:rPr>
                      <m:t>(</m:t>
                    </m:r>
                    <m:sSubSup>
                      <m:sSub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</m:ctrlPr>
                      </m:sSub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𝐾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𝐴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1</m:t>
                        </m:r>
                      </m:sup>
                    </m:sSubSup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メイリオ" pitchFamily="50" charset="-128"/>
                      </a:rPr>
                      <m:t>⊕</m:t>
                    </m:r>
                    <m:sSubSup>
                      <m:sSub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</m:ctrlPr>
                      </m:sSub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𝐾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𝐵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1</m:t>
                        </m:r>
                      </m:sup>
                    </m:sSubSup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メイリオ" pitchFamily="50" charset="-128"/>
                      </a:rPr>
                      <m:t>)</m:t>
                    </m:r>
                  </m:oMath>
                </a14:m>
                <a:endParaRPr lang="en-US" altLang="ja-JP" sz="2400" dirty="0" smtClean="0"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799" y="5638800"/>
                <a:ext cx="2316481" cy="826564"/>
              </a:xfrm>
              <a:prstGeom prst="rect">
                <a:avLst/>
              </a:prstGeom>
              <a:blipFill>
                <a:blip r:embed="rId12"/>
                <a:stretch>
                  <a:fillRect b="-139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304800" y="1012761"/>
                <a:ext cx="5487464" cy="1340670"/>
              </a:xfrm>
              <a:prstGeom prst="rect">
                <a:avLst/>
              </a:prstGeom>
              <a:noFill/>
            </p:spPr>
            <p:txBody>
              <a:bodyPr wrap="none" tIns="72000" bIns="72000" rtlCol="0">
                <a:spAutoFit/>
              </a:bodyPr>
              <a:lstStyle/>
              <a:p>
                <a:r>
                  <a:rPr lang="en-US" altLang="ja-JP" sz="24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≔</m:t>
                    </m:r>
                    <m:sSubSup>
                      <m:sSub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⊕</m:t>
                    </m:r>
                    <m:r>
                      <m:rPr>
                        <m:sty m:val="p"/>
                      </m:rPr>
                      <a:rPr lang="en-US" altLang="ja-JP" sz="24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  </m:t>
                    </m:r>
                    <m:sSubSup>
                      <m:sSub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≔</m:t>
                    </m:r>
                    <m:sSubSup>
                      <m:sSub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⊕</m:t>
                    </m:r>
                    <m:r>
                      <m:rPr>
                        <m:sty m:val="p"/>
                      </m:rPr>
                      <a:rPr lang="en-US" altLang="ja-JP" sz="24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altLang="ja-JP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⊕</m:t>
                          </m:r>
                          <m:sSubSup>
                            <m:sSub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⊕</m:t>
                      </m:r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⊕</m:t>
                      </m:r>
                      <m:r>
                        <m:rPr>
                          <m:sty m:val="p"/>
                        </m:rPr>
                        <a:rPr lang="en-US" altLang="ja-JP" sz="24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2400" dirty="0"/>
              </a:p>
              <a:p>
                <a:endParaRPr kumimoji="1" lang="ja-JP" altLang="en-US" sz="2400" b="0" dirty="0" smtClean="0">
                  <a:latin typeface="+mn-ea"/>
                  <a:ea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012761"/>
                <a:ext cx="5487464" cy="13406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角丸四角形吹き出し 25"/>
              <p:cNvSpPr/>
              <p:nvPr/>
            </p:nvSpPr>
            <p:spPr>
              <a:xfrm>
                <a:off x="299565" y="839718"/>
                <a:ext cx="4556258" cy="1395382"/>
              </a:xfrm>
              <a:prstGeom prst="wedgeRoundRectCallout">
                <a:avLst>
                  <a:gd name="adj1" fmla="val -75537"/>
                  <a:gd name="adj2" fmla="val -21613"/>
                  <a:gd name="adj3" fmla="val 16667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72000" rIns="9144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kumimoji="1" lang="en-US" altLang="ja-JP" sz="2400" b="1" dirty="0" smtClean="0">
                    <a:latin typeface="+mn-ea"/>
                    <a:cs typeface="メイリオ" pitchFamily="50" charset="-128"/>
                  </a:rPr>
                  <a:t>Both</a:t>
                </a:r>
                <a:r>
                  <a:rPr kumimoji="1" lang="en-US" altLang="ja-JP" sz="2400" dirty="0" smtClean="0">
                    <a:latin typeface="+mn-ea"/>
                    <a:cs typeface="メイリオ" pitchFamily="50" charset="-128"/>
                  </a:rPr>
                  <a:t> output keys can be generated</a:t>
                </a:r>
                <a:r>
                  <a:rPr kumimoji="1" lang="ja-JP" altLang="en-US" sz="2400" dirty="0" smtClean="0">
                    <a:latin typeface="+mn-ea"/>
                    <a:cs typeface="メイリオ" pitchFamily="50" charset="-128"/>
                  </a:rPr>
                  <a:t> </a:t>
                </a:r>
                <a:r>
                  <a:rPr kumimoji="1" lang="en-US" altLang="ja-JP" sz="2400" dirty="0" smtClean="0">
                    <a:latin typeface="+mn-ea"/>
                    <a:cs typeface="メイリオ" pitchFamily="50" charset="-128"/>
                  </a:rPr>
                  <a:t>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</m:ctrlPr>
                      </m:sSub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𝐾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𝐴</m:t>
                        </m:r>
                      </m:sub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0</m:t>
                        </m:r>
                      </m:sup>
                    </m:sSubSup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cs typeface="メイリオ" pitchFamily="50" charset="-128"/>
                      </a:rPr>
                      <m:t>,</m:t>
                    </m:r>
                    <m:sSubSup>
                      <m:sSub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</m:ctrlPr>
                      </m:sSub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𝐾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𝐵</m:t>
                        </m:r>
                      </m:sub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0</m:t>
                        </m:r>
                      </m:sup>
                    </m:sSubSup>
                  </m:oMath>
                </a14:m>
                <a:r>
                  <a:rPr kumimoji="1" lang="en-US" altLang="ja-JP" sz="2400" dirty="0" smtClean="0">
                    <a:latin typeface="+mn-ea"/>
                    <a:cs typeface="メイリオ" pitchFamily="50" charset="-128"/>
                  </a:rPr>
                  <a:t> since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⊕</m:t>
                    </m:r>
                    <m:sSubSup>
                      <m:sSub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⊕</m:t>
                    </m:r>
                    <m:sSubSup>
                      <m:sSub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endParaRPr kumimoji="1" lang="ja-JP" altLang="en-US" sz="2400" dirty="0" smtClean="0"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26" name="角丸四角形吹き出し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65" y="839718"/>
                <a:ext cx="4556258" cy="1395382"/>
              </a:xfrm>
              <a:prstGeom prst="wedgeRoundRectCallout">
                <a:avLst>
                  <a:gd name="adj1" fmla="val -75537"/>
                  <a:gd name="adj2" fmla="val -21613"/>
                  <a:gd name="adj3" fmla="val 16667"/>
                </a:avLst>
              </a:prstGeom>
              <a:blipFill>
                <a:blip r:embed="rId14"/>
                <a:stretch>
                  <a:fillRect b="-611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42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2400"/>
                <a:ext cx="8382000" cy="685800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dirty="0" smtClean="0"/>
                  <a:t>Idea 2: Use </a:t>
                </a:r>
                <a14:m>
                  <m:oMath xmlns:m="http://schemas.openxmlformats.org/officeDocument/2006/math"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1" lang="en-US" altLang="ja-JP" dirty="0" smtClean="0"/>
                  <a:t> instead of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kumimoji="1" lang="en-US" altLang="ja-JP" dirty="0" smtClean="0"/>
                  <a:t> in hash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8382000" cy="685800"/>
              </a:xfrm>
              <a:blipFill>
                <a:blip r:embed="rId3"/>
                <a:stretch>
                  <a:fillRect l="-2182" b="-407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605B1-90FB-42EA-8A32-FDAA57CD2C0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304800" y="1012761"/>
                <a:ext cx="5159105" cy="971338"/>
              </a:xfrm>
              <a:prstGeom prst="rect">
                <a:avLst/>
              </a:prstGeom>
              <a:noFill/>
            </p:spPr>
            <p:txBody>
              <a:bodyPr wrap="none" tIns="72000" bIns="72000" rtlCol="0">
                <a:spAutoFit/>
              </a:bodyPr>
              <a:lstStyle/>
              <a:p>
                <a:r>
                  <a:rPr lang="en-US" altLang="ja-JP" sz="24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≔</m:t>
                    </m:r>
                    <m:sSubSup>
                      <m:sSub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  </m:t>
                    </m:r>
                    <m:sSubSup>
                      <m:sSub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≔</m:t>
                    </m:r>
                    <m:sSubSup>
                      <m:sSub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altLang="ja-JP" sz="2400" i="1" dirty="0" smtClean="0">
                  <a:latin typeface="Cambria Math" panose="02040503050406030204" pitchFamily="18" charset="0"/>
                </a:endParaRPr>
              </a:p>
              <a:p>
                <a:r>
                  <a:rPr lang="en-US" altLang="ja-JP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012761"/>
                <a:ext cx="5159105" cy="9713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/>
              <p:cNvSpPr txBox="1"/>
              <p:nvPr/>
            </p:nvSpPr>
            <p:spPr>
              <a:xfrm>
                <a:off x="487681" y="2895600"/>
                <a:ext cx="1264919" cy="451397"/>
              </a:xfrm>
              <a:prstGeom prst="rect">
                <a:avLst/>
              </a:prstGeom>
              <a:noFill/>
            </p:spPr>
            <p:txBody>
              <a:bodyPr wrap="squar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𝐴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0</m:t>
                          </m:r>
                        </m:sup>
                      </m:sSubSup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メイリオ" pitchFamily="50" charset="-128"/>
                        </a:rPr>
                        <m:t>, </m:t>
                      </m:r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𝐵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altLang="ja-JP" sz="2400" dirty="0"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33" name="テキスト ボックス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1" y="2895600"/>
                <a:ext cx="1264919" cy="451397"/>
              </a:xfrm>
              <a:prstGeom prst="rect">
                <a:avLst/>
              </a:prstGeom>
              <a:blipFill>
                <a:blip r:embed="rId5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矢印コネクタ 33"/>
          <p:cNvCxnSpPr/>
          <p:nvPr/>
        </p:nvCxnSpPr>
        <p:spPr>
          <a:xfrm>
            <a:off x="1600200" y="3183862"/>
            <a:ext cx="86868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/>
              <p:cNvSpPr txBox="1"/>
              <p:nvPr/>
            </p:nvSpPr>
            <p:spPr>
              <a:xfrm>
                <a:off x="6324600" y="3860800"/>
                <a:ext cx="2743200" cy="832719"/>
              </a:xfrm>
              <a:prstGeom prst="rect">
                <a:avLst/>
              </a:prstGeom>
              <a:noFill/>
            </p:spPr>
            <p:txBody>
              <a:bodyPr wrap="square" tIns="72000" bIns="0" rtlCol="0">
                <a:spAutoFit/>
              </a:bodyPr>
              <a:lstStyle/>
              <a:p>
                <a:r>
                  <a:rPr lang="en-US" altLang="ja-JP" sz="2400" b="0" dirty="0" smtClean="0">
                    <a:cs typeface="メイリオ" pitchFamily="50" charset="-128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</m:ctrlPr>
                      </m:sSub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𝐾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𝐶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0</m:t>
                        </m:r>
                      </m:sup>
                    </m:sSubSup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メイリオ" pitchFamily="50" charset="-128"/>
                      </a:rPr>
                      <m:t>≔</m:t>
                    </m:r>
                  </m:oMath>
                </a14:m>
                <a:endParaRPr lang="en-US" altLang="ja-JP" sz="2400" b="0" i="1" dirty="0" smtClean="0">
                  <a:latin typeface="Cambria Math" panose="02040503050406030204" pitchFamily="18" charset="0"/>
                  <a:cs typeface="メイリオ" pitchFamily="50" charset="-128"/>
                </a:endParaRPr>
              </a:p>
              <a:p>
                <a:r>
                  <a:rPr lang="en-US" altLang="ja-JP" sz="2400" b="0" dirty="0" smtClean="0">
                    <a:cs typeface="メイリオ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メイリオ" pitchFamily="50" charset="-128"/>
                      </a:rPr>
                      <m:t>𝐻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メイリオ" pitchFamily="50" charset="-128"/>
                      </a:rPr>
                      <m:t>(</m:t>
                    </m:r>
                    <m:sSubSup>
                      <m:sSub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</m:ctrlPr>
                      </m:sSub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𝐾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𝐴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0</m:t>
                        </m:r>
                      </m:sup>
                    </m:sSubSup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メイリオ" pitchFamily="50" charset="-128"/>
                      </a:rPr>
                      <m:t>+</m:t>
                    </m:r>
                    <m:sSubSup>
                      <m:sSub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</m:ctrlPr>
                      </m:sSub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𝐾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𝐵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0</m:t>
                        </m:r>
                      </m:sup>
                    </m:sSubSup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メイリオ" pitchFamily="50" charset="-128"/>
                      </a:rPr>
                      <m:t>+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メイリオ" pitchFamily="50" charset="-128"/>
                      </a:rPr>
                      <m:t>𝑑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メイリオ" pitchFamily="50" charset="-128"/>
                      </a:rPr>
                      <m:t>)</m:t>
                    </m:r>
                  </m:oMath>
                </a14:m>
                <a:endParaRPr lang="en-US" altLang="ja-JP" sz="2400" dirty="0"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35" name="テキスト ボックス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860800"/>
                <a:ext cx="2743200" cy="832719"/>
              </a:xfrm>
              <a:prstGeom prst="rect">
                <a:avLst/>
              </a:prstGeom>
              <a:blipFill>
                <a:blip r:embed="rId6"/>
                <a:stretch>
                  <a:fillRect b="-145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/>
              <p:cNvSpPr txBox="1"/>
              <p:nvPr/>
            </p:nvSpPr>
            <p:spPr>
              <a:xfrm>
                <a:off x="6324600" y="5410200"/>
                <a:ext cx="2743200" cy="867793"/>
              </a:xfrm>
              <a:prstGeom prst="rect">
                <a:avLst/>
              </a:prstGeom>
              <a:noFill/>
            </p:spPr>
            <p:txBody>
              <a:bodyPr wrap="square" tIns="72000" bIns="0" rtlCol="0">
                <a:spAutoFit/>
              </a:bodyPr>
              <a:lstStyle/>
              <a:p>
                <a:r>
                  <a:rPr lang="en-US" altLang="ja-JP" sz="2400" b="0" dirty="0" smtClean="0">
                    <a:cs typeface="メイリオ" pitchFamily="50" charset="-128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</m:ctrlPr>
                      </m:sSub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𝐾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𝐶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1</m:t>
                        </m:r>
                      </m:sup>
                    </m:sSubSup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メイリオ" pitchFamily="50" charset="-128"/>
                      </a:rPr>
                      <m:t>≔</m:t>
                    </m:r>
                  </m:oMath>
                </a14:m>
                <a:endParaRPr lang="en-US" altLang="ja-JP" sz="2400" b="0" dirty="0" smtClean="0">
                  <a:latin typeface="+mn-ea"/>
                  <a:cs typeface="メイリオ" pitchFamily="50" charset="-128"/>
                </a:endParaRPr>
              </a:p>
              <a:p>
                <a:r>
                  <a:rPr lang="en-US" altLang="ja-JP" sz="2400" b="0" dirty="0" smtClean="0">
                    <a:cs typeface="メイリオ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メイリオ" pitchFamily="50" charset="-128"/>
                      </a:rPr>
                      <m:t>𝐻</m:t>
                    </m:r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  <a:cs typeface="メイリオ" pitchFamily="50" charset="-128"/>
                              </a:rPr>
                            </m:ctrlPr>
                          </m:sSubSup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cs typeface="メイリオ" pitchFamily="50" charset="-128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cs typeface="メイリオ" pitchFamily="50" charset="-128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cs typeface="メイリオ" pitchFamily="50" charset="-128"/>
                              </a:rPr>
                              <m:t>0</m:t>
                            </m:r>
                          </m:sup>
                        </m:sSub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  <a:cs typeface="メイリオ" pitchFamily="50" charset="-128"/>
                              </a:rPr>
                            </m:ctrlPr>
                          </m:sSubSup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cs typeface="メイリオ" pitchFamily="50" charset="-128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cs typeface="メイリオ" pitchFamily="50" charset="-128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cs typeface="メイリオ" pitchFamily="50" charset="-128"/>
                              </a:rPr>
                              <m:t>0</m:t>
                            </m:r>
                          </m:sup>
                        </m:sSub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+</m:t>
                        </m:r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𝟐</m:t>
                        </m:r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𝒅</m:t>
                        </m:r>
                      </m:e>
                    </m:d>
                  </m:oMath>
                </a14:m>
                <a:endParaRPr lang="en-US" altLang="ja-JP" sz="2400" dirty="0"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36" name="テキスト ボックス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410200"/>
                <a:ext cx="2743200" cy="8677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線矢印コネクタ 36"/>
          <p:cNvCxnSpPr>
            <a:stCxn id="66" idx="3"/>
            <a:endCxn id="35" idx="1"/>
          </p:cNvCxnSpPr>
          <p:nvPr/>
        </p:nvCxnSpPr>
        <p:spPr>
          <a:xfrm>
            <a:off x="5593081" y="3276601"/>
            <a:ext cx="731519" cy="100055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角丸四角形 37"/>
          <p:cNvSpPr/>
          <p:nvPr/>
        </p:nvSpPr>
        <p:spPr>
          <a:xfrm>
            <a:off x="381000" y="2127324"/>
            <a:ext cx="1572491" cy="457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latin typeface="+mn-ea"/>
                <a:cs typeface="メイリオ" pitchFamily="50" charset="-128"/>
              </a:rPr>
              <a:t>Input</a:t>
            </a:r>
            <a:endParaRPr kumimoji="1" lang="ja-JP" altLang="en-US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6400800" y="2133600"/>
            <a:ext cx="1572491" cy="457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 smtClean="0">
                <a:latin typeface="+mn-ea"/>
                <a:cs typeface="メイリオ" pitchFamily="50" charset="-128"/>
              </a:rPr>
              <a:t>Out</a:t>
            </a:r>
            <a:r>
              <a:rPr kumimoji="1" lang="en-US" altLang="ja-JP" sz="2400" dirty="0" smtClean="0">
                <a:latin typeface="+mn-ea"/>
                <a:cs typeface="メイリオ" pitchFamily="50" charset="-128"/>
              </a:rPr>
              <a:t>put</a:t>
            </a:r>
            <a:endParaRPr kumimoji="1" lang="ja-JP" altLang="en-US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3116581" y="2127324"/>
            <a:ext cx="1752600" cy="457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 smtClean="0">
                <a:latin typeface="+mn-ea"/>
                <a:cs typeface="メイリオ" pitchFamily="50" charset="-128"/>
              </a:rPr>
              <a:t>Evaluation</a:t>
            </a:r>
            <a:endParaRPr kumimoji="1" lang="ja-JP" altLang="en-US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41" name="直線矢印コネクタ 40"/>
          <p:cNvCxnSpPr>
            <a:stCxn id="45" idx="3"/>
            <a:endCxn id="35" idx="1"/>
          </p:cNvCxnSpPr>
          <p:nvPr/>
        </p:nvCxnSpPr>
        <p:spPr>
          <a:xfrm>
            <a:off x="5593081" y="4267201"/>
            <a:ext cx="731519" cy="995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>
            <a:stCxn id="47" idx="3"/>
            <a:endCxn id="35" idx="1"/>
          </p:cNvCxnSpPr>
          <p:nvPr/>
        </p:nvCxnSpPr>
        <p:spPr>
          <a:xfrm flipV="1">
            <a:off x="5593081" y="4277160"/>
            <a:ext cx="731519" cy="98064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>
            <a:stCxn id="65" idx="3"/>
            <a:endCxn id="36" idx="1"/>
          </p:cNvCxnSpPr>
          <p:nvPr/>
        </p:nvCxnSpPr>
        <p:spPr>
          <a:xfrm>
            <a:off x="5593081" y="6251526"/>
            <a:ext cx="88391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正方形/長方形 44"/>
              <p:cNvSpPr/>
              <p:nvPr/>
            </p:nvSpPr>
            <p:spPr>
              <a:xfrm>
                <a:off x="2468881" y="3886201"/>
                <a:ext cx="3124200" cy="761999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𝐻</m:t>
                      </m:r>
                      <m:d>
                        <m:dPr>
                          <m:ctrlP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</m:ctrlPr>
                            </m:sSubSupPr>
                            <m:e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</m:ctrlPr>
                            </m:sSubSupPr>
                            <m:e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1" lang="ja-JP" altLang="en-US" sz="2000" dirty="0" smtClean="0">
                  <a:solidFill>
                    <a:schemeClr val="tx1"/>
                  </a:solidFill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45" name="正方形/長方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1" y="3886201"/>
                <a:ext cx="3124200" cy="761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1750">
                <a:solidFill>
                  <a:schemeClr val="accent1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正方形/長方形 46"/>
              <p:cNvSpPr/>
              <p:nvPr/>
            </p:nvSpPr>
            <p:spPr>
              <a:xfrm>
                <a:off x="2468881" y="4876800"/>
                <a:ext cx="3124200" cy="761999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𝐻</m:t>
                      </m:r>
                      <m:d>
                        <m:dPr>
                          <m:ctrlP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</m:ctrlPr>
                            </m:sSubSupPr>
                            <m:e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</m:ctrlPr>
                            </m:sSubSupPr>
                            <m:e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ja-JP" altLang="en-US" sz="2000" dirty="0">
                  <a:solidFill>
                    <a:schemeClr val="tx1"/>
                  </a:solidFill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47" name="正方形/長方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1" y="4876800"/>
                <a:ext cx="3124200" cy="761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31750">
                <a:solidFill>
                  <a:schemeClr val="accent1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正方形/長方形 64"/>
              <p:cNvSpPr/>
              <p:nvPr/>
            </p:nvSpPr>
            <p:spPr>
              <a:xfrm>
                <a:off x="2468881" y="5870526"/>
                <a:ext cx="3124200" cy="761999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𝐻</m:t>
                      </m:r>
                      <m:d>
                        <m:dPr>
                          <m:ctrlP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</m:ctrlPr>
                            </m:sSubSupPr>
                            <m:e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</m:ctrlPr>
                            </m:sSubSupPr>
                            <m:e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ja-JP" altLang="en-US" sz="2000" dirty="0">
                  <a:solidFill>
                    <a:schemeClr val="tx1"/>
                  </a:solidFill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65" name="正方形/長方形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1" y="5870526"/>
                <a:ext cx="3124200" cy="761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31750">
                <a:solidFill>
                  <a:schemeClr val="accent1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正方形/長方形 65"/>
              <p:cNvSpPr/>
              <p:nvPr/>
            </p:nvSpPr>
            <p:spPr>
              <a:xfrm>
                <a:off x="2468881" y="2895601"/>
                <a:ext cx="3124200" cy="761999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𝐻</m:t>
                      </m:r>
                      <m:d>
                        <m:dPr>
                          <m:ctrlP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𝐾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𝐴</m:t>
                              </m:r>
                            </m:sub>
                            <m:sup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0</m:t>
                              </m:r>
                            </m:sup>
                          </m:sSubSup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+</m:t>
                          </m:r>
                          <m:sSubSup>
                            <m:sSubSupPr>
                              <m:ctrlP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𝐾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𝐵</m:t>
                              </m:r>
                            </m:sub>
                            <m:sup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  <m:r>
                        <a:rPr kumimoji="1"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⊕</m:t>
                      </m:r>
                      <m:r>
                        <a:rPr kumimoji="1"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𝐺</m:t>
                      </m:r>
                    </m:oMath>
                  </m:oMathPara>
                </a14:m>
                <a:endParaRPr kumimoji="1" lang="ja-JP" altLang="en-US" sz="2000" dirty="0" smtClean="0">
                  <a:solidFill>
                    <a:schemeClr val="tx1"/>
                  </a:solidFill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66" name="正方形/長方形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1" y="2895601"/>
                <a:ext cx="3124200" cy="761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31750">
                <a:solidFill>
                  <a:schemeClr val="accent1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/>
              <p:cNvSpPr txBox="1"/>
              <p:nvPr/>
            </p:nvSpPr>
            <p:spPr>
              <a:xfrm>
                <a:off x="487681" y="3968203"/>
                <a:ext cx="1264919" cy="451397"/>
              </a:xfrm>
              <a:prstGeom prst="rect">
                <a:avLst/>
              </a:prstGeom>
              <a:noFill/>
            </p:spPr>
            <p:txBody>
              <a:bodyPr wrap="squar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𝐴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0</m:t>
                          </m:r>
                        </m:sup>
                      </m:sSubSup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メイリオ" pitchFamily="50" charset="-128"/>
                        </a:rPr>
                        <m:t>, </m:t>
                      </m:r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𝐵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altLang="ja-JP" sz="2400" dirty="0"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67" name="テキスト ボックス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1" y="3968203"/>
                <a:ext cx="1264919" cy="451397"/>
              </a:xfrm>
              <a:prstGeom prst="rect">
                <a:avLst/>
              </a:prstGeom>
              <a:blipFill>
                <a:blip r:embed="rId12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直線矢印コネクタ 67"/>
          <p:cNvCxnSpPr/>
          <p:nvPr/>
        </p:nvCxnSpPr>
        <p:spPr>
          <a:xfrm>
            <a:off x="1600200" y="4256465"/>
            <a:ext cx="86868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/>
              <p:cNvSpPr txBox="1"/>
              <p:nvPr/>
            </p:nvSpPr>
            <p:spPr>
              <a:xfrm>
                <a:off x="487681" y="4958803"/>
                <a:ext cx="1264919" cy="449538"/>
              </a:xfrm>
              <a:prstGeom prst="rect">
                <a:avLst/>
              </a:prstGeom>
              <a:noFill/>
            </p:spPr>
            <p:txBody>
              <a:bodyPr wrap="squar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𝐴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1</m:t>
                          </m:r>
                        </m:sup>
                      </m:sSubSup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メイリオ" pitchFamily="50" charset="-128"/>
                        </a:rPr>
                        <m:t>, </m:t>
                      </m:r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𝐵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altLang="ja-JP" sz="2400" dirty="0"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69" name="テキスト ボックス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1" y="4958803"/>
                <a:ext cx="1264919" cy="449538"/>
              </a:xfrm>
              <a:prstGeom prst="rect">
                <a:avLst/>
              </a:prstGeom>
              <a:blipFill>
                <a:blip r:embed="rId13"/>
                <a:stretch>
                  <a:fillRect b="-135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直線矢印コネクタ 69"/>
          <p:cNvCxnSpPr/>
          <p:nvPr/>
        </p:nvCxnSpPr>
        <p:spPr>
          <a:xfrm>
            <a:off x="1600200" y="5247065"/>
            <a:ext cx="86868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/>
              <p:cNvSpPr txBox="1"/>
              <p:nvPr/>
            </p:nvSpPr>
            <p:spPr>
              <a:xfrm>
                <a:off x="487681" y="5943600"/>
                <a:ext cx="1264919" cy="448319"/>
              </a:xfrm>
              <a:prstGeom prst="rect">
                <a:avLst/>
              </a:prstGeom>
              <a:noFill/>
            </p:spPr>
            <p:txBody>
              <a:bodyPr wrap="squar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𝐴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1</m:t>
                          </m:r>
                        </m:sup>
                      </m:sSubSup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メイリオ" pitchFamily="50" charset="-128"/>
                        </a:rPr>
                        <m:t>, </m:t>
                      </m:r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𝐵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altLang="ja-JP" sz="2400" dirty="0"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71" name="テキスト ボックス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1" y="5943600"/>
                <a:ext cx="1264919" cy="448319"/>
              </a:xfrm>
              <a:prstGeom prst="rect">
                <a:avLst/>
              </a:prstGeom>
              <a:blipFill>
                <a:blip r:embed="rId14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直線矢印コネクタ 71"/>
          <p:cNvCxnSpPr/>
          <p:nvPr/>
        </p:nvCxnSpPr>
        <p:spPr>
          <a:xfrm>
            <a:off x="1600200" y="6231862"/>
            <a:ext cx="86868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78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2400"/>
                <a:ext cx="8382000" cy="685800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dirty="0" smtClean="0"/>
                  <a:t>Idea 2: Use </a:t>
                </a:r>
                <a14:m>
                  <m:oMath xmlns:m="http://schemas.openxmlformats.org/officeDocument/2006/math"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1" lang="en-US" altLang="ja-JP" dirty="0" smtClean="0"/>
                  <a:t> instead of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kumimoji="1" lang="en-US" altLang="ja-JP" dirty="0" smtClean="0"/>
                  <a:t> in hashing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8382000" cy="685800"/>
              </a:xfrm>
              <a:blipFill>
                <a:blip r:embed="rId3"/>
                <a:stretch>
                  <a:fillRect l="-2182" b="-407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605B1-90FB-42EA-8A32-FDAA57CD2C0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304800" y="1012761"/>
                <a:ext cx="5159105" cy="940945"/>
              </a:xfrm>
              <a:prstGeom prst="rect">
                <a:avLst/>
              </a:prstGeom>
              <a:noFill/>
            </p:spPr>
            <p:txBody>
              <a:bodyPr wrap="none" tIns="72000" bIns="72000" rtlCol="0">
                <a:spAutoFit/>
              </a:bodyPr>
              <a:lstStyle/>
              <a:p>
                <a:r>
                  <a:rPr lang="en-US" altLang="ja-JP" sz="24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≔</m:t>
                    </m:r>
                    <m:sSubSup>
                      <m:sSub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≔</m:t>
                    </m:r>
                    <m:sSubSup>
                      <m:sSub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altLang="ja-JP" sz="2400" i="1" dirty="0" smtClean="0">
                  <a:latin typeface="Cambria Math" panose="02040503050406030204" pitchFamily="18" charset="0"/>
                </a:endParaRPr>
              </a:p>
              <a:p>
                <a:r>
                  <a:rPr lang="en-US" altLang="ja-JP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012761"/>
                <a:ext cx="5159105" cy="9409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/>
              <p:cNvSpPr txBox="1"/>
              <p:nvPr/>
            </p:nvSpPr>
            <p:spPr>
              <a:xfrm>
                <a:off x="487681" y="2895600"/>
                <a:ext cx="1264919" cy="451397"/>
              </a:xfrm>
              <a:prstGeom prst="rect">
                <a:avLst/>
              </a:prstGeom>
              <a:noFill/>
            </p:spPr>
            <p:txBody>
              <a:bodyPr wrap="squar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𝐴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0</m:t>
                          </m:r>
                        </m:sup>
                      </m:sSubSup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メイリオ" pitchFamily="50" charset="-128"/>
                        </a:rPr>
                        <m:t>, </m:t>
                      </m:r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𝐵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altLang="ja-JP" sz="2400" dirty="0"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33" name="テキスト ボックス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1" y="2895600"/>
                <a:ext cx="1264919" cy="451397"/>
              </a:xfrm>
              <a:prstGeom prst="rect">
                <a:avLst/>
              </a:prstGeom>
              <a:blipFill>
                <a:blip r:embed="rId5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矢印コネクタ 33"/>
          <p:cNvCxnSpPr/>
          <p:nvPr/>
        </p:nvCxnSpPr>
        <p:spPr>
          <a:xfrm>
            <a:off x="1600200" y="3183862"/>
            <a:ext cx="86868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/>
              <p:cNvSpPr txBox="1"/>
              <p:nvPr/>
            </p:nvSpPr>
            <p:spPr>
              <a:xfrm>
                <a:off x="6324600" y="3860800"/>
                <a:ext cx="2743200" cy="832719"/>
              </a:xfrm>
              <a:prstGeom prst="rect">
                <a:avLst/>
              </a:prstGeom>
              <a:noFill/>
            </p:spPr>
            <p:txBody>
              <a:bodyPr wrap="square" tIns="72000" bIns="0" rtlCol="0">
                <a:spAutoFit/>
              </a:bodyPr>
              <a:lstStyle/>
              <a:p>
                <a:r>
                  <a:rPr lang="en-US" altLang="ja-JP" sz="2400" b="0" dirty="0" smtClean="0">
                    <a:cs typeface="メイリオ" pitchFamily="50" charset="-128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</m:ctrlPr>
                      </m:sSub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𝐾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𝐶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0</m:t>
                        </m:r>
                      </m:sup>
                    </m:sSubSup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メイリオ" pitchFamily="50" charset="-128"/>
                      </a:rPr>
                      <m:t>≔</m:t>
                    </m:r>
                  </m:oMath>
                </a14:m>
                <a:endParaRPr lang="en-US" altLang="ja-JP" sz="2400" b="0" i="1" dirty="0" smtClean="0">
                  <a:latin typeface="Cambria Math" panose="02040503050406030204" pitchFamily="18" charset="0"/>
                  <a:cs typeface="メイリオ" pitchFamily="50" charset="-128"/>
                </a:endParaRPr>
              </a:p>
              <a:p>
                <a:r>
                  <a:rPr lang="en-US" altLang="ja-JP" sz="2400" b="0" dirty="0" smtClean="0">
                    <a:cs typeface="メイリオ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メイリオ" pitchFamily="50" charset="-128"/>
                      </a:rPr>
                      <m:t>𝐻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メイリオ" pitchFamily="50" charset="-128"/>
                      </a:rPr>
                      <m:t>(</m:t>
                    </m:r>
                    <m:sSubSup>
                      <m:sSub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</m:ctrlPr>
                      </m:sSub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𝐾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𝐴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0</m:t>
                        </m:r>
                      </m:sup>
                    </m:sSubSup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メイリオ" pitchFamily="50" charset="-128"/>
                      </a:rPr>
                      <m:t>+</m:t>
                    </m:r>
                    <m:sSubSup>
                      <m:sSub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</m:ctrlPr>
                      </m:sSub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𝐾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𝐵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0</m:t>
                        </m:r>
                      </m:sup>
                    </m:sSubSup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メイリオ" pitchFamily="50" charset="-128"/>
                      </a:rPr>
                      <m:t>+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メイリオ" pitchFamily="50" charset="-128"/>
                      </a:rPr>
                      <m:t>𝑑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メイリオ" pitchFamily="50" charset="-128"/>
                      </a:rPr>
                      <m:t>)</m:t>
                    </m:r>
                  </m:oMath>
                </a14:m>
                <a:endParaRPr lang="en-US" altLang="ja-JP" sz="2400" dirty="0"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35" name="テキスト ボックス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860800"/>
                <a:ext cx="2743200" cy="832719"/>
              </a:xfrm>
              <a:prstGeom prst="rect">
                <a:avLst/>
              </a:prstGeom>
              <a:blipFill>
                <a:blip r:embed="rId6"/>
                <a:stretch>
                  <a:fillRect b="-145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/>
              <p:cNvSpPr txBox="1"/>
              <p:nvPr/>
            </p:nvSpPr>
            <p:spPr>
              <a:xfrm>
                <a:off x="6324600" y="5410200"/>
                <a:ext cx="2743200" cy="867793"/>
              </a:xfrm>
              <a:prstGeom prst="rect">
                <a:avLst/>
              </a:prstGeom>
              <a:noFill/>
            </p:spPr>
            <p:txBody>
              <a:bodyPr wrap="square" tIns="72000" bIns="0" rtlCol="0">
                <a:spAutoFit/>
              </a:bodyPr>
              <a:lstStyle/>
              <a:p>
                <a:r>
                  <a:rPr lang="en-US" altLang="ja-JP" sz="2400" b="0" dirty="0" smtClean="0">
                    <a:cs typeface="メイリオ" pitchFamily="50" charset="-128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</m:ctrlPr>
                      </m:sSub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𝐾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𝐶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1</m:t>
                        </m:r>
                      </m:sup>
                    </m:sSubSup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メイリオ" pitchFamily="50" charset="-128"/>
                      </a:rPr>
                      <m:t>≔</m:t>
                    </m:r>
                  </m:oMath>
                </a14:m>
                <a:endParaRPr lang="en-US" altLang="ja-JP" sz="2400" b="0" dirty="0" smtClean="0">
                  <a:latin typeface="+mn-ea"/>
                  <a:cs typeface="メイリオ" pitchFamily="50" charset="-128"/>
                </a:endParaRPr>
              </a:p>
              <a:p>
                <a:r>
                  <a:rPr lang="en-US" altLang="ja-JP" sz="2400" b="0" dirty="0" smtClean="0">
                    <a:cs typeface="メイリオ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メイリオ" pitchFamily="50" charset="-128"/>
                      </a:rPr>
                      <m:t>𝐻</m:t>
                    </m:r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  <a:cs typeface="メイリオ" pitchFamily="50" charset="-128"/>
                              </a:rPr>
                            </m:ctrlPr>
                          </m:sSubSup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cs typeface="メイリオ" pitchFamily="50" charset="-128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cs typeface="メイリオ" pitchFamily="50" charset="-128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cs typeface="メイリオ" pitchFamily="50" charset="-128"/>
                              </a:rPr>
                              <m:t>0</m:t>
                            </m:r>
                          </m:sup>
                        </m:sSub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  <a:cs typeface="メイリオ" pitchFamily="50" charset="-128"/>
                              </a:rPr>
                            </m:ctrlPr>
                          </m:sSubSup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cs typeface="メイリオ" pitchFamily="50" charset="-128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cs typeface="メイリオ" pitchFamily="50" charset="-128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cs typeface="メイリオ" pitchFamily="50" charset="-128"/>
                              </a:rPr>
                              <m:t>0</m:t>
                            </m:r>
                          </m:sup>
                        </m:sSub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+</m:t>
                        </m:r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𝟐</m:t>
                        </m:r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𝒅</m:t>
                        </m:r>
                      </m:e>
                    </m:d>
                  </m:oMath>
                </a14:m>
                <a:endParaRPr lang="en-US" altLang="ja-JP" sz="2400" dirty="0"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36" name="テキスト ボックス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410200"/>
                <a:ext cx="2743200" cy="8677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線矢印コネクタ 36"/>
          <p:cNvCxnSpPr>
            <a:stCxn id="66" idx="3"/>
            <a:endCxn id="35" idx="1"/>
          </p:cNvCxnSpPr>
          <p:nvPr/>
        </p:nvCxnSpPr>
        <p:spPr>
          <a:xfrm>
            <a:off x="5593081" y="3276601"/>
            <a:ext cx="731519" cy="100055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角丸四角形 37"/>
          <p:cNvSpPr/>
          <p:nvPr/>
        </p:nvSpPr>
        <p:spPr>
          <a:xfrm>
            <a:off x="381000" y="2127324"/>
            <a:ext cx="1572491" cy="457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latin typeface="+mn-ea"/>
                <a:cs typeface="メイリオ" pitchFamily="50" charset="-128"/>
              </a:rPr>
              <a:t>Input</a:t>
            </a:r>
            <a:endParaRPr kumimoji="1" lang="ja-JP" altLang="en-US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6400800" y="2133600"/>
            <a:ext cx="1572491" cy="457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 smtClean="0">
                <a:latin typeface="+mn-ea"/>
                <a:cs typeface="メイリオ" pitchFamily="50" charset="-128"/>
              </a:rPr>
              <a:t>Out</a:t>
            </a:r>
            <a:r>
              <a:rPr kumimoji="1" lang="en-US" altLang="ja-JP" sz="2400" dirty="0" smtClean="0">
                <a:latin typeface="+mn-ea"/>
                <a:cs typeface="メイリオ" pitchFamily="50" charset="-128"/>
              </a:rPr>
              <a:t>put</a:t>
            </a:r>
            <a:endParaRPr kumimoji="1" lang="ja-JP" altLang="en-US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3116581" y="2127324"/>
            <a:ext cx="1752600" cy="457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 smtClean="0">
                <a:latin typeface="+mn-ea"/>
                <a:cs typeface="メイリオ" pitchFamily="50" charset="-128"/>
              </a:rPr>
              <a:t>Evaluation</a:t>
            </a:r>
            <a:endParaRPr kumimoji="1" lang="ja-JP" altLang="en-US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41" name="直線矢印コネクタ 40"/>
          <p:cNvCxnSpPr>
            <a:stCxn id="45" idx="3"/>
            <a:endCxn id="35" idx="1"/>
          </p:cNvCxnSpPr>
          <p:nvPr/>
        </p:nvCxnSpPr>
        <p:spPr>
          <a:xfrm>
            <a:off x="5593081" y="4267201"/>
            <a:ext cx="731519" cy="995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>
            <a:stCxn id="47" idx="3"/>
            <a:endCxn id="35" idx="1"/>
          </p:cNvCxnSpPr>
          <p:nvPr/>
        </p:nvCxnSpPr>
        <p:spPr>
          <a:xfrm flipV="1">
            <a:off x="5593081" y="4277160"/>
            <a:ext cx="731519" cy="98064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>
            <a:stCxn id="65" idx="3"/>
            <a:endCxn id="36" idx="1"/>
          </p:cNvCxnSpPr>
          <p:nvPr/>
        </p:nvCxnSpPr>
        <p:spPr>
          <a:xfrm>
            <a:off x="5593081" y="6251526"/>
            <a:ext cx="88391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正方形/長方形 44"/>
              <p:cNvSpPr/>
              <p:nvPr/>
            </p:nvSpPr>
            <p:spPr>
              <a:xfrm>
                <a:off x="2468881" y="3886201"/>
                <a:ext cx="3124200" cy="761999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𝐻</m:t>
                      </m:r>
                      <m:d>
                        <m:dPr>
                          <m:ctrlP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</m:ctrlPr>
                            </m:sSubSupPr>
                            <m:e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</m:ctrlPr>
                            </m:sSubSupPr>
                            <m:e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1" lang="ja-JP" altLang="en-US" sz="2000" dirty="0" smtClean="0">
                  <a:solidFill>
                    <a:schemeClr val="tx1"/>
                  </a:solidFill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45" name="正方形/長方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1" y="3886201"/>
                <a:ext cx="3124200" cy="761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1750">
                <a:solidFill>
                  <a:schemeClr val="accent1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正方形/長方形 46"/>
              <p:cNvSpPr/>
              <p:nvPr/>
            </p:nvSpPr>
            <p:spPr>
              <a:xfrm>
                <a:off x="2468881" y="4876800"/>
                <a:ext cx="3124200" cy="761999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𝐻</m:t>
                      </m:r>
                      <m:d>
                        <m:dPr>
                          <m:ctrlP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</m:ctrlPr>
                            </m:sSubSupPr>
                            <m:e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</m:ctrlPr>
                            </m:sSubSupPr>
                            <m:e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ja-JP" altLang="en-US" sz="2000" dirty="0">
                  <a:solidFill>
                    <a:schemeClr val="tx1"/>
                  </a:solidFill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47" name="正方形/長方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1" y="4876800"/>
                <a:ext cx="3124200" cy="761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31750">
                <a:solidFill>
                  <a:schemeClr val="accent1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正方形/長方形 64"/>
              <p:cNvSpPr/>
              <p:nvPr/>
            </p:nvSpPr>
            <p:spPr>
              <a:xfrm>
                <a:off x="2468881" y="5870526"/>
                <a:ext cx="3124200" cy="761999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𝐻</m:t>
                      </m:r>
                      <m:d>
                        <m:dPr>
                          <m:ctrlP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</m:ctrlPr>
                            </m:sSubSupPr>
                            <m:e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</m:ctrlPr>
                            </m:sSubSupPr>
                            <m:e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ja-JP" altLang="en-US" sz="2000" dirty="0">
                  <a:solidFill>
                    <a:schemeClr val="tx1"/>
                  </a:solidFill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65" name="正方形/長方形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1" y="5870526"/>
                <a:ext cx="3124200" cy="761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31750">
                <a:solidFill>
                  <a:schemeClr val="accent1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正方形/長方形 65"/>
              <p:cNvSpPr/>
              <p:nvPr/>
            </p:nvSpPr>
            <p:spPr>
              <a:xfrm>
                <a:off x="2468881" y="2895601"/>
                <a:ext cx="3124200" cy="761999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𝐻</m:t>
                      </m:r>
                      <m:d>
                        <m:dPr>
                          <m:ctrlP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𝐾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𝐴</m:t>
                              </m:r>
                            </m:sub>
                            <m:sup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0</m:t>
                              </m:r>
                            </m:sup>
                          </m:sSubSup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+</m:t>
                          </m:r>
                          <m:sSubSup>
                            <m:sSubSupPr>
                              <m:ctrlP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𝐾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𝐵</m:t>
                              </m:r>
                            </m:sub>
                            <m:sup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  <m:r>
                        <a:rPr kumimoji="1"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⊕</m:t>
                      </m:r>
                      <m:r>
                        <a:rPr kumimoji="1"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𝐺</m:t>
                      </m:r>
                    </m:oMath>
                  </m:oMathPara>
                </a14:m>
                <a:endParaRPr kumimoji="1" lang="ja-JP" altLang="en-US" sz="2000" dirty="0" smtClean="0">
                  <a:solidFill>
                    <a:schemeClr val="tx1"/>
                  </a:solidFill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66" name="正方形/長方形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1" y="2895601"/>
                <a:ext cx="3124200" cy="761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31750">
                <a:solidFill>
                  <a:schemeClr val="accent1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/>
              <p:cNvSpPr txBox="1"/>
              <p:nvPr/>
            </p:nvSpPr>
            <p:spPr>
              <a:xfrm>
                <a:off x="487681" y="3968203"/>
                <a:ext cx="1264919" cy="451397"/>
              </a:xfrm>
              <a:prstGeom prst="rect">
                <a:avLst/>
              </a:prstGeom>
              <a:noFill/>
            </p:spPr>
            <p:txBody>
              <a:bodyPr wrap="squar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𝐴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0</m:t>
                          </m:r>
                        </m:sup>
                      </m:sSubSup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メイリオ" pitchFamily="50" charset="-128"/>
                        </a:rPr>
                        <m:t>, </m:t>
                      </m:r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𝐵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altLang="ja-JP" sz="2400" dirty="0"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67" name="テキスト ボックス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1" y="3968203"/>
                <a:ext cx="1264919" cy="451397"/>
              </a:xfrm>
              <a:prstGeom prst="rect">
                <a:avLst/>
              </a:prstGeom>
              <a:blipFill>
                <a:blip r:embed="rId12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直線矢印コネクタ 67"/>
          <p:cNvCxnSpPr/>
          <p:nvPr/>
        </p:nvCxnSpPr>
        <p:spPr>
          <a:xfrm>
            <a:off x="1600200" y="4256465"/>
            <a:ext cx="86868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/>
              <p:cNvSpPr txBox="1"/>
              <p:nvPr/>
            </p:nvSpPr>
            <p:spPr>
              <a:xfrm>
                <a:off x="487681" y="4958803"/>
                <a:ext cx="1264919" cy="449538"/>
              </a:xfrm>
              <a:prstGeom prst="rect">
                <a:avLst/>
              </a:prstGeom>
              <a:noFill/>
            </p:spPr>
            <p:txBody>
              <a:bodyPr wrap="squar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𝐴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1</m:t>
                          </m:r>
                        </m:sup>
                      </m:sSubSup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メイリオ" pitchFamily="50" charset="-128"/>
                        </a:rPr>
                        <m:t>, </m:t>
                      </m:r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𝐵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altLang="ja-JP" sz="2400" dirty="0"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69" name="テキスト ボックス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1" y="4958803"/>
                <a:ext cx="1264919" cy="449538"/>
              </a:xfrm>
              <a:prstGeom prst="rect">
                <a:avLst/>
              </a:prstGeom>
              <a:blipFill>
                <a:blip r:embed="rId13"/>
                <a:stretch>
                  <a:fillRect b="-135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直線矢印コネクタ 69"/>
          <p:cNvCxnSpPr/>
          <p:nvPr/>
        </p:nvCxnSpPr>
        <p:spPr>
          <a:xfrm>
            <a:off x="1600200" y="5247065"/>
            <a:ext cx="86868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/>
              <p:cNvSpPr txBox="1"/>
              <p:nvPr/>
            </p:nvSpPr>
            <p:spPr>
              <a:xfrm>
                <a:off x="487681" y="5943600"/>
                <a:ext cx="1264919" cy="448319"/>
              </a:xfrm>
              <a:prstGeom prst="rect">
                <a:avLst/>
              </a:prstGeom>
              <a:noFill/>
            </p:spPr>
            <p:txBody>
              <a:bodyPr wrap="squar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𝐴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1</m:t>
                          </m:r>
                        </m:sup>
                      </m:sSubSup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メイリオ" pitchFamily="50" charset="-128"/>
                        </a:rPr>
                        <m:t>, </m:t>
                      </m:r>
                      <m:sSubSup>
                        <m:sSubSupPr>
                          <m:ctrlP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𝐵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altLang="ja-JP" sz="2400" dirty="0"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71" name="テキスト ボックス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1" y="5943600"/>
                <a:ext cx="1264919" cy="448319"/>
              </a:xfrm>
              <a:prstGeom prst="rect">
                <a:avLst/>
              </a:prstGeom>
              <a:blipFill>
                <a:blip r:embed="rId14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直線矢印コネクタ 71"/>
          <p:cNvCxnSpPr/>
          <p:nvPr/>
        </p:nvCxnSpPr>
        <p:spPr>
          <a:xfrm>
            <a:off x="1600200" y="6231862"/>
            <a:ext cx="86868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角丸四角形吹き出し 25"/>
              <p:cNvSpPr/>
              <p:nvPr/>
            </p:nvSpPr>
            <p:spPr>
              <a:xfrm>
                <a:off x="487680" y="897515"/>
                <a:ext cx="4541520" cy="1143000"/>
              </a:xfrm>
              <a:prstGeom prst="wedgeRoundRectCallout">
                <a:avLst>
                  <a:gd name="adj1" fmla="val -95305"/>
                  <a:gd name="adj2" fmla="val -21621"/>
                  <a:gd name="adj3" fmla="val 16667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72000" rIns="9144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altLang="ja-JP" sz="2400" dirty="0" smtClean="0">
                    <a:latin typeface="+mn-ea"/>
                    <a:cs typeface="メイリオ" pitchFamily="50" charset="-128"/>
                    <a:sym typeface="Wingdings" panose="05000000000000000000" pitchFamily="2" charset="2"/>
                  </a:rPr>
                  <a:t> </a:t>
                </a:r>
                <a:r>
                  <a:rPr lang="en-US" altLang="ja-JP" sz="2400" dirty="0" smtClean="0">
                    <a:latin typeface="+mn-ea"/>
                    <a:cs typeface="メイリオ" pitchFamily="50" charset="-128"/>
                  </a:rPr>
                  <a:t>Using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メイリオ" pitchFamily="50" charset="-128"/>
                      </a:rPr>
                      <m:t>𝐺</m:t>
                    </m:r>
                  </m:oMath>
                </a14:m>
                <a:r>
                  <a:rPr kumimoji="1" lang="en-US" altLang="ja-JP" sz="2400" dirty="0" smtClean="0">
                    <a:latin typeface="+mn-ea"/>
                    <a:cs typeface="メイリオ" pitchFamily="50" charset="-128"/>
                  </a:rPr>
                  <a:t> leaks information</a:t>
                </a:r>
                <a:endParaRPr kumimoji="1" lang="ja-JP" altLang="en-US" sz="2400" dirty="0" smtClean="0"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26" name="角丸四角形吹き出し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" y="897515"/>
                <a:ext cx="4541520" cy="1143000"/>
              </a:xfrm>
              <a:prstGeom prst="wedgeRoundRectCallout">
                <a:avLst>
                  <a:gd name="adj1" fmla="val -95305"/>
                  <a:gd name="adj2" fmla="val -21621"/>
                  <a:gd name="adj3" fmla="val 16667"/>
                </a:avLst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354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2400"/>
                <a:ext cx="8382000" cy="685800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dirty="0" smtClean="0"/>
                  <a:t>Idea 3: Use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en-US" altLang="ja-JP" dirty="0" smtClean="0"/>
                  <a:t> with probability 1/2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8382000" cy="685800"/>
              </a:xfrm>
              <a:blipFill>
                <a:blip r:embed="rId3"/>
                <a:stretch>
                  <a:fillRect l="-2182" b="-407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605B1-90FB-42EA-8A32-FDAA57CD2C0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304800" y="838200"/>
                <a:ext cx="5159105" cy="1340542"/>
              </a:xfrm>
              <a:prstGeom prst="rect">
                <a:avLst/>
              </a:prstGeom>
              <a:noFill/>
            </p:spPr>
            <p:txBody>
              <a:bodyPr wrap="none" tIns="72000" bIns="72000" rtlCol="0">
                <a:spAutoFit/>
              </a:bodyPr>
              <a:lstStyle/>
              <a:p>
                <a:r>
                  <a:rPr lang="en-US" altLang="ja-JP" sz="24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≔</m:t>
                    </m:r>
                    <m:sSubSup>
                      <m:sSub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  </m:t>
                    </m:r>
                    <m:sSubSup>
                      <m:sSub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≔</m:t>
                    </m:r>
                    <m:sSubSup>
                      <m:sSub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altLang="ja-JP" sz="2400" i="1" dirty="0" smtClean="0">
                  <a:latin typeface="Cambria Math" panose="02040503050406030204" pitchFamily="18" charset="0"/>
                </a:endParaRPr>
              </a:p>
              <a:p>
                <a:r>
                  <a:rPr lang="en-US" altLang="ja-JP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ja-JP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sz="2400" dirty="0" smtClean="0"/>
              </a:p>
              <a:p>
                <a:r>
                  <a:rPr lang="en-US" altLang="ja-JP" sz="2400" dirty="0"/>
                  <a:t> </a:t>
                </a:r>
                <a:r>
                  <a:rPr lang="en-US" altLang="ja-JP" sz="2400" b="1" dirty="0" smtClean="0">
                    <a:solidFill>
                      <a:srgbClr val="FF0000"/>
                    </a:solidFill>
                    <a:latin typeface="+mn-ea"/>
                    <a:ea typeface="+mn-ea"/>
                  </a:rPr>
                  <a:t>Choice bit:</a:t>
                </a:r>
                <a:r>
                  <a:rPr lang="en-US" altLang="ja-JP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838200"/>
                <a:ext cx="5159105" cy="1340542"/>
              </a:xfrm>
              <a:prstGeom prst="rect">
                <a:avLst/>
              </a:prstGeom>
              <a:blipFill>
                <a:blip r:embed="rId4"/>
                <a:stretch>
                  <a:fillRect l="-118" b="-59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/>
              <p:cNvSpPr txBox="1"/>
              <p:nvPr/>
            </p:nvSpPr>
            <p:spPr>
              <a:xfrm>
                <a:off x="487681" y="2895600"/>
                <a:ext cx="1264919" cy="451397"/>
              </a:xfrm>
              <a:prstGeom prst="rect">
                <a:avLst/>
              </a:prstGeom>
              <a:noFill/>
            </p:spPr>
            <p:txBody>
              <a:bodyPr wrap="squar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𝐴</m:t>
                          </m:r>
                        </m:sub>
                        <m:sup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0</m:t>
                          </m:r>
                        </m:sup>
                      </m:sSubSup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, </m:t>
                      </m:r>
                      <m:sSubSup>
                        <m:sSubSupPr>
                          <m:ctrl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𝐵</m:t>
                          </m:r>
                        </m:sub>
                        <m:sup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altLang="ja-JP" sz="2400" dirty="0">
                  <a:solidFill>
                    <a:schemeClr val="tx1"/>
                  </a:solidFill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33" name="テキスト ボックス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1" y="2895600"/>
                <a:ext cx="1264919" cy="451397"/>
              </a:xfrm>
              <a:prstGeom prst="rect">
                <a:avLst/>
              </a:prstGeom>
              <a:blipFill>
                <a:blip r:embed="rId5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矢印コネクタ 33"/>
          <p:cNvCxnSpPr/>
          <p:nvPr/>
        </p:nvCxnSpPr>
        <p:spPr>
          <a:xfrm>
            <a:off x="1600200" y="3183862"/>
            <a:ext cx="86868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/>
              <p:cNvSpPr txBox="1"/>
              <p:nvPr/>
            </p:nvSpPr>
            <p:spPr>
              <a:xfrm>
                <a:off x="6324600" y="3860800"/>
                <a:ext cx="2971800" cy="1240202"/>
              </a:xfrm>
              <a:prstGeom prst="rect">
                <a:avLst/>
              </a:prstGeom>
              <a:noFill/>
            </p:spPr>
            <p:txBody>
              <a:bodyPr wrap="square" tIns="72000" bIns="0" rtlCol="0">
                <a:spAutoFit/>
              </a:bodyPr>
              <a:lstStyle/>
              <a:p>
                <a:r>
                  <a:rPr lang="en-US" altLang="ja-JP" sz="2400" b="0" dirty="0" smtClean="0">
                    <a:solidFill>
                      <a:schemeClr val="tx1"/>
                    </a:solidFill>
                    <a:cs typeface="メイリオ" pitchFamily="50" charset="-128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</m:ctrlPr>
                      </m:sSubSup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𝐾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𝐶</m:t>
                        </m:r>
                      </m:sub>
                      <m:sup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0</m:t>
                        </m:r>
                      </m:sup>
                    </m:sSubSup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メイリオ" pitchFamily="50" charset="-128"/>
                      </a:rPr>
                      <m:t>≔</m:t>
                    </m:r>
                  </m:oMath>
                </a14:m>
                <a:endParaRPr lang="en-US" altLang="ja-JP" sz="24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cs typeface="メイリオ" pitchFamily="50" charset="-128"/>
                </a:endParaRPr>
              </a:p>
              <a:p>
                <a:r>
                  <a:rPr lang="en-US" altLang="ja-JP" sz="2400" b="0" dirty="0" smtClean="0">
                    <a:solidFill>
                      <a:schemeClr val="tx1"/>
                    </a:solidFill>
                    <a:cs typeface="メイリオ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メイリオ" pitchFamily="50" charset="-128"/>
                      </a:rPr>
                      <m:t>𝐻</m:t>
                    </m:r>
                    <m:d>
                      <m:d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メイリオ" pitchFamily="50" charset="-128"/>
                              </a:rPr>
                            </m:ctrlPr>
                          </m:sSubSupPr>
                          <m:e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メイリオ" pitchFamily="50" charset="-128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メイリオ" pitchFamily="50" charset="-128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メイリオ" pitchFamily="50" charset="-128"/>
                              </a:rPr>
                              <m:t>0</m:t>
                            </m:r>
                          </m:sup>
                        </m:sSubSup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メイリオ" pitchFamily="50" charset="-128"/>
                              </a:rPr>
                            </m:ctrlPr>
                          </m:sSubSupPr>
                          <m:e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メイリオ" pitchFamily="50" charset="-128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メイリオ" pitchFamily="50" charset="-128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メイリオ" pitchFamily="50" charset="-128"/>
                              </a:rPr>
                              <m:t>0</m:t>
                            </m:r>
                          </m:sup>
                        </m:sSubSup>
                      </m:e>
                    </m:d>
                  </m:oMath>
                </a14:m>
                <a:endParaRPr lang="en-US" altLang="ja-JP" sz="24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cs typeface="メイリオ" pitchFamily="50" charset="-128"/>
                </a:endParaRPr>
              </a:p>
              <a:p>
                <a:r>
                  <a:rPr lang="en-US" altLang="ja-JP" sz="2400" b="0" dirty="0" smtClean="0">
                    <a:solidFill>
                      <a:schemeClr val="tx1"/>
                    </a:solidFill>
                    <a:cs typeface="メイリオ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メイリオ" pitchFamily="50" charset="-128"/>
                      </a:rPr>
                      <m:t>⊕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𝑏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0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メイリオ" pitchFamily="50" charset="-128"/>
                      </a:rPr>
                      <m:t>𝐺</m:t>
                    </m:r>
                  </m:oMath>
                </a14:m>
                <a:endParaRPr lang="en-US" altLang="ja-JP" sz="2400" dirty="0">
                  <a:solidFill>
                    <a:srgbClr val="FF0000"/>
                  </a:solidFill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35" name="テキスト ボックス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860800"/>
                <a:ext cx="2971800" cy="1240202"/>
              </a:xfrm>
              <a:prstGeom prst="rect">
                <a:avLst/>
              </a:prstGeom>
              <a:blipFill>
                <a:blip r:embed="rId6"/>
                <a:stretch>
                  <a:fillRect b="-63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/>
              <p:cNvSpPr txBox="1"/>
              <p:nvPr/>
            </p:nvSpPr>
            <p:spPr>
              <a:xfrm>
                <a:off x="6324600" y="5410200"/>
                <a:ext cx="2743200" cy="1237124"/>
              </a:xfrm>
              <a:prstGeom prst="rect">
                <a:avLst/>
              </a:prstGeom>
              <a:noFill/>
            </p:spPr>
            <p:txBody>
              <a:bodyPr wrap="square" tIns="72000" bIns="0" rtlCol="0">
                <a:spAutoFit/>
              </a:bodyPr>
              <a:lstStyle/>
              <a:p>
                <a:r>
                  <a:rPr lang="en-US" altLang="ja-JP" sz="2400" b="0" dirty="0" smtClean="0">
                    <a:solidFill>
                      <a:schemeClr val="tx1"/>
                    </a:solidFill>
                    <a:cs typeface="メイリオ" pitchFamily="50" charset="-128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</m:ctrlPr>
                      </m:sSubSup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𝐾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𝐶</m:t>
                        </m:r>
                      </m:sub>
                      <m:sup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1</m:t>
                        </m:r>
                      </m:sup>
                    </m:sSubSup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メイリオ" pitchFamily="50" charset="-128"/>
                      </a:rPr>
                      <m:t>≔</m:t>
                    </m:r>
                  </m:oMath>
                </a14:m>
                <a:endParaRPr lang="en-US" altLang="ja-JP" sz="2400" b="0" dirty="0" smtClean="0">
                  <a:solidFill>
                    <a:schemeClr val="tx1"/>
                  </a:solidFill>
                  <a:latin typeface="+mn-ea"/>
                  <a:cs typeface="メイリオ" pitchFamily="50" charset="-128"/>
                </a:endParaRPr>
              </a:p>
              <a:p>
                <a:r>
                  <a:rPr lang="en-US" altLang="ja-JP" sz="2400" b="0" dirty="0" smtClean="0">
                    <a:solidFill>
                      <a:schemeClr val="tx1"/>
                    </a:solidFill>
                    <a:cs typeface="メイリオ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メイリオ" pitchFamily="50" charset="-128"/>
                      </a:rPr>
                      <m:t>𝐻</m:t>
                    </m:r>
                    <m:d>
                      <m:d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メイリオ" pitchFamily="50" charset="-128"/>
                              </a:rPr>
                            </m:ctrlPr>
                          </m:sSubSupPr>
                          <m:e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メイリオ" pitchFamily="50" charset="-128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メイリオ" pitchFamily="50" charset="-128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メイリオ" pitchFamily="50" charset="-128"/>
                              </a:rPr>
                              <m:t>0</m:t>
                            </m:r>
                          </m:sup>
                        </m:sSubSup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メイリオ" pitchFamily="50" charset="-128"/>
                              </a:rPr>
                            </m:ctrlPr>
                          </m:sSubSupPr>
                          <m:e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メイリオ" pitchFamily="50" charset="-128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メイリオ" pitchFamily="50" charset="-128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メイリオ" pitchFamily="50" charset="-128"/>
                              </a:rPr>
                              <m:t>0</m:t>
                            </m:r>
                          </m:sup>
                        </m:sSubSup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+2</m:t>
                        </m:r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𝑑</m:t>
                        </m:r>
                      </m:e>
                    </m:d>
                  </m:oMath>
                </a14:m>
                <a:endParaRPr lang="en-US" altLang="ja-JP" sz="2400" b="0" dirty="0" smtClean="0">
                  <a:solidFill>
                    <a:schemeClr val="tx1"/>
                  </a:solidFill>
                  <a:cs typeface="メイリオ" pitchFamily="50" charset="-128"/>
                </a:endParaRPr>
              </a:p>
              <a:p>
                <a:r>
                  <a:rPr lang="en-US" altLang="ja-JP" sz="2400" dirty="0" smtClean="0">
                    <a:solidFill>
                      <a:schemeClr val="tx1"/>
                    </a:solidFill>
                    <a:latin typeface="+mn-ea"/>
                    <a:cs typeface="メイリオ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メイリオ" pitchFamily="50" charset="-128"/>
                      </a:rPr>
                      <m:t>⊕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𝑏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1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メイリオ" pitchFamily="50" charset="-128"/>
                      </a:rPr>
                      <m:t>𝐺</m:t>
                    </m:r>
                  </m:oMath>
                </a14:m>
                <a:endParaRPr lang="en-US" altLang="ja-JP" sz="2400" dirty="0">
                  <a:solidFill>
                    <a:srgbClr val="FF0000"/>
                  </a:solidFill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36" name="テキスト ボックス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410200"/>
                <a:ext cx="2743200" cy="1237124"/>
              </a:xfrm>
              <a:prstGeom prst="rect">
                <a:avLst/>
              </a:prstGeom>
              <a:blipFill>
                <a:blip r:embed="rId7"/>
                <a:stretch>
                  <a:fillRect b="-64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線矢印コネクタ 36"/>
          <p:cNvCxnSpPr>
            <a:stCxn id="66" idx="3"/>
            <a:endCxn id="35" idx="1"/>
          </p:cNvCxnSpPr>
          <p:nvPr/>
        </p:nvCxnSpPr>
        <p:spPr>
          <a:xfrm>
            <a:off x="5593081" y="3276601"/>
            <a:ext cx="731519" cy="100055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角丸四角形 37"/>
          <p:cNvSpPr/>
          <p:nvPr/>
        </p:nvSpPr>
        <p:spPr>
          <a:xfrm>
            <a:off x="381000" y="2127324"/>
            <a:ext cx="1572491" cy="457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latin typeface="+mn-ea"/>
                <a:cs typeface="メイリオ" pitchFamily="50" charset="-128"/>
              </a:rPr>
              <a:t>Input</a:t>
            </a:r>
            <a:endParaRPr kumimoji="1" lang="ja-JP" altLang="en-US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6400800" y="2133600"/>
            <a:ext cx="1572491" cy="457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 smtClean="0">
                <a:latin typeface="+mn-ea"/>
                <a:cs typeface="メイリオ" pitchFamily="50" charset="-128"/>
              </a:rPr>
              <a:t>Out</a:t>
            </a:r>
            <a:r>
              <a:rPr kumimoji="1" lang="en-US" altLang="ja-JP" sz="2400" dirty="0" smtClean="0">
                <a:latin typeface="+mn-ea"/>
                <a:cs typeface="メイリオ" pitchFamily="50" charset="-128"/>
              </a:rPr>
              <a:t>put</a:t>
            </a:r>
            <a:endParaRPr kumimoji="1" lang="ja-JP" altLang="en-US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3116581" y="2127324"/>
            <a:ext cx="1752600" cy="457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 smtClean="0">
                <a:latin typeface="+mn-ea"/>
                <a:cs typeface="メイリオ" pitchFamily="50" charset="-128"/>
              </a:rPr>
              <a:t>Evaluation</a:t>
            </a:r>
            <a:endParaRPr kumimoji="1" lang="ja-JP" altLang="en-US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41" name="直線矢印コネクタ 40"/>
          <p:cNvCxnSpPr>
            <a:stCxn id="45" idx="3"/>
            <a:endCxn id="35" idx="1"/>
          </p:cNvCxnSpPr>
          <p:nvPr/>
        </p:nvCxnSpPr>
        <p:spPr>
          <a:xfrm>
            <a:off x="5593081" y="4267201"/>
            <a:ext cx="731519" cy="995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>
            <a:stCxn id="47" idx="3"/>
            <a:endCxn id="35" idx="1"/>
          </p:cNvCxnSpPr>
          <p:nvPr/>
        </p:nvCxnSpPr>
        <p:spPr>
          <a:xfrm flipV="1">
            <a:off x="5593081" y="4277160"/>
            <a:ext cx="731519" cy="98064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>
            <a:stCxn id="65" idx="3"/>
            <a:endCxn id="36" idx="1"/>
          </p:cNvCxnSpPr>
          <p:nvPr/>
        </p:nvCxnSpPr>
        <p:spPr>
          <a:xfrm>
            <a:off x="5593081" y="6251526"/>
            <a:ext cx="88391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正方形/長方形 44"/>
              <p:cNvSpPr/>
              <p:nvPr/>
            </p:nvSpPr>
            <p:spPr>
              <a:xfrm>
                <a:off x="2468881" y="3886201"/>
                <a:ext cx="3124200" cy="761999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𝐻</m:t>
                      </m:r>
                      <m:d>
                        <m:dPr>
                          <m:ctrlP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</m:ctrlPr>
                            </m:sSubSupPr>
                            <m:e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</m:ctrlPr>
                            </m:sSubSupPr>
                            <m:e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⊕</m:t>
                      </m:r>
                      <m:d>
                        <m:dPr>
                          <m:ctrlP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𝐺</m:t>
                      </m:r>
                    </m:oMath>
                  </m:oMathPara>
                </a14:m>
                <a:endParaRPr kumimoji="1" lang="ja-JP" altLang="en-US" sz="2000" dirty="0" smtClean="0">
                  <a:solidFill>
                    <a:schemeClr val="tx1"/>
                  </a:solidFill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45" name="正方形/長方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1" y="3886201"/>
                <a:ext cx="3124200" cy="761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1750">
                <a:solidFill>
                  <a:schemeClr val="accent1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正方形/長方形 46"/>
              <p:cNvSpPr/>
              <p:nvPr/>
            </p:nvSpPr>
            <p:spPr>
              <a:xfrm>
                <a:off x="2468881" y="4876800"/>
                <a:ext cx="3124200" cy="761999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𝐻</m:t>
                      </m:r>
                      <m:d>
                        <m:dPr>
                          <m:ctrlP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</m:ctrlPr>
                            </m:sSubSupPr>
                            <m:e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</m:ctrlPr>
                            </m:sSubSupPr>
                            <m:e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⊕</m:t>
                      </m:r>
                      <m:d>
                        <m:dPr>
                          <m:ctrlP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𝐺</m:t>
                      </m:r>
                    </m:oMath>
                  </m:oMathPara>
                </a14:m>
                <a:endParaRPr lang="ja-JP" altLang="en-US" sz="2000" dirty="0">
                  <a:solidFill>
                    <a:schemeClr val="tx1"/>
                  </a:solidFill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47" name="正方形/長方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1" y="4876800"/>
                <a:ext cx="3124200" cy="761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31750">
                <a:solidFill>
                  <a:schemeClr val="accent1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正方形/長方形 64"/>
              <p:cNvSpPr/>
              <p:nvPr/>
            </p:nvSpPr>
            <p:spPr>
              <a:xfrm>
                <a:off x="2468881" y="5870526"/>
                <a:ext cx="3124200" cy="761999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𝐻</m:t>
                      </m:r>
                      <m:d>
                        <m:dPr>
                          <m:ctrlP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</m:ctrlPr>
                            </m:sSubSupPr>
                            <m:e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</m:ctrlPr>
                            </m:sSubSupPr>
                            <m:e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⊕</m:t>
                      </m:r>
                      <m:sSub>
                        <m:sSubPr>
                          <m:ctrlP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𝑏</m:t>
                          </m:r>
                        </m:e>
                        <m:sub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1</m:t>
                          </m:r>
                        </m:sub>
                      </m:sSub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𝐺</m:t>
                      </m:r>
                    </m:oMath>
                  </m:oMathPara>
                </a14:m>
                <a:endParaRPr lang="ja-JP" altLang="en-US" sz="2000" dirty="0">
                  <a:solidFill>
                    <a:schemeClr val="tx1"/>
                  </a:solidFill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65" name="正方形/長方形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1" y="5870526"/>
                <a:ext cx="3124200" cy="761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31750">
                <a:solidFill>
                  <a:schemeClr val="accent1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正方形/長方形 65"/>
              <p:cNvSpPr/>
              <p:nvPr/>
            </p:nvSpPr>
            <p:spPr>
              <a:xfrm>
                <a:off x="2468881" y="2895601"/>
                <a:ext cx="3124200" cy="761999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𝐻</m:t>
                      </m:r>
                      <m:d>
                        <m:dPr>
                          <m:ctrlP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𝐾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𝐴</m:t>
                              </m:r>
                            </m:sub>
                            <m:sup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0</m:t>
                              </m:r>
                            </m:sup>
                          </m:sSubSup>
                          <m: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+</m:t>
                          </m:r>
                          <m:sSubSup>
                            <m:sSubSupPr>
                              <m:ctrlP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𝐾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𝐵</m:t>
                              </m:r>
                            </m:sub>
                            <m:sup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メイリオ" pitchFamily="50" charset="-128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  <m:r>
                        <a:rPr kumimoji="1"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⊕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𝐺</m:t>
                      </m:r>
                    </m:oMath>
                  </m:oMathPara>
                </a14:m>
                <a:endParaRPr kumimoji="1" lang="ja-JP" altLang="en-US" sz="2000" dirty="0" smtClean="0">
                  <a:solidFill>
                    <a:schemeClr val="tx1"/>
                  </a:solidFill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66" name="正方形/長方形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1" y="2895601"/>
                <a:ext cx="3124200" cy="761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31750">
                <a:solidFill>
                  <a:schemeClr val="accent1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/>
              <p:cNvSpPr txBox="1"/>
              <p:nvPr/>
            </p:nvSpPr>
            <p:spPr>
              <a:xfrm>
                <a:off x="487681" y="3968203"/>
                <a:ext cx="1264919" cy="451397"/>
              </a:xfrm>
              <a:prstGeom prst="rect">
                <a:avLst/>
              </a:prstGeom>
              <a:noFill/>
            </p:spPr>
            <p:txBody>
              <a:bodyPr wrap="squar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𝐴</m:t>
                          </m:r>
                        </m:sub>
                        <m:sup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0</m:t>
                          </m:r>
                        </m:sup>
                      </m:sSubSup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, </m:t>
                      </m:r>
                      <m:sSubSup>
                        <m:sSubSupPr>
                          <m:ctrl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𝐵</m:t>
                          </m:r>
                        </m:sub>
                        <m:sup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altLang="ja-JP" sz="2400" dirty="0">
                  <a:solidFill>
                    <a:schemeClr val="tx1"/>
                  </a:solidFill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67" name="テキスト ボックス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1" y="3968203"/>
                <a:ext cx="1264919" cy="451397"/>
              </a:xfrm>
              <a:prstGeom prst="rect">
                <a:avLst/>
              </a:prstGeom>
              <a:blipFill>
                <a:blip r:embed="rId12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直線矢印コネクタ 67"/>
          <p:cNvCxnSpPr/>
          <p:nvPr/>
        </p:nvCxnSpPr>
        <p:spPr>
          <a:xfrm>
            <a:off x="1600200" y="4256465"/>
            <a:ext cx="86868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/>
              <p:cNvSpPr txBox="1"/>
              <p:nvPr/>
            </p:nvSpPr>
            <p:spPr>
              <a:xfrm>
                <a:off x="487681" y="4958803"/>
                <a:ext cx="1264919" cy="449538"/>
              </a:xfrm>
              <a:prstGeom prst="rect">
                <a:avLst/>
              </a:prstGeom>
              <a:noFill/>
            </p:spPr>
            <p:txBody>
              <a:bodyPr wrap="squar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𝐴</m:t>
                          </m:r>
                        </m:sub>
                        <m:sup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1</m:t>
                          </m:r>
                        </m:sup>
                      </m:sSubSup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, </m:t>
                      </m:r>
                      <m:sSubSup>
                        <m:sSubSupPr>
                          <m:ctrl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𝐵</m:t>
                          </m:r>
                        </m:sub>
                        <m:sup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altLang="ja-JP" sz="2400" dirty="0">
                  <a:solidFill>
                    <a:schemeClr val="tx1"/>
                  </a:solidFill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69" name="テキスト ボックス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1" y="4958803"/>
                <a:ext cx="1264919" cy="449538"/>
              </a:xfrm>
              <a:prstGeom prst="rect">
                <a:avLst/>
              </a:prstGeom>
              <a:blipFill>
                <a:blip r:embed="rId13"/>
                <a:stretch>
                  <a:fillRect b="-135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直線矢印コネクタ 69"/>
          <p:cNvCxnSpPr/>
          <p:nvPr/>
        </p:nvCxnSpPr>
        <p:spPr>
          <a:xfrm>
            <a:off x="1600200" y="5247065"/>
            <a:ext cx="86868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/>
              <p:cNvSpPr txBox="1"/>
              <p:nvPr/>
            </p:nvSpPr>
            <p:spPr>
              <a:xfrm>
                <a:off x="487681" y="5943600"/>
                <a:ext cx="1264919" cy="448319"/>
              </a:xfrm>
              <a:prstGeom prst="rect">
                <a:avLst/>
              </a:prstGeom>
              <a:noFill/>
            </p:spPr>
            <p:txBody>
              <a:bodyPr wrap="squar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𝐴</m:t>
                          </m:r>
                        </m:sub>
                        <m:sup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1</m:t>
                          </m:r>
                        </m:sup>
                      </m:sSubSup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, </m:t>
                      </m:r>
                      <m:sSubSup>
                        <m:sSubSupPr>
                          <m:ctrl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𝐵</m:t>
                          </m:r>
                        </m:sub>
                        <m:sup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altLang="ja-JP" sz="2400" dirty="0">
                  <a:solidFill>
                    <a:schemeClr val="tx1"/>
                  </a:solidFill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71" name="テキスト ボックス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1" y="5943600"/>
                <a:ext cx="1264919" cy="448319"/>
              </a:xfrm>
              <a:prstGeom prst="rect">
                <a:avLst/>
              </a:prstGeom>
              <a:blipFill>
                <a:blip r:embed="rId14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直線矢印コネクタ 71"/>
          <p:cNvCxnSpPr/>
          <p:nvPr/>
        </p:nvCxnSpPr>
        <p:spPr>
          <a:xfrm>
            <a:off x="1600200" y="6231862"/>
            <a:ext cx="86868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角丸四角形吹き出し 26"/>
          <p:cNvSpPr/>
          <p:nvPr/>
        </p:nvSpPr>
        <p:spPr>
          <a:xfrm>
            <a:off x="466741" y="912955"/>
            <a:ext cx="4534186" cy="1214369"/>
          </a:xfrm>
          <a:prstGeom prst="wedgeRoundRectCallout">
            <a:avLst>
              <a:gd name="adj1" fmla="val -75865"/>
              <a:gd name="adj2" fmla="val -19836"/>
              <a:gd name="adj3" fmla="val 16667"/>
            </a:avLst>
          </a:prstGeom>
          <a:solidFill>
            <a:schemeClr val="accent2"/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latin typeface="+mn-ea"/>
                <a:cs typeface="メイリオ" pitchFamily="50" charset="-128"/>
                <a:sym typeface="Wingdings" panose="05000000000000000000" pitchFamily="2" charset="2"/>
              </a:rPr>
              <a:t> Choice bit of another case should be kept secret</a:t>
            </a:r>
            <a:endParaRPr lang="en-US" altLang="ja-JP" sz="2400" dirty="0">
              <a:solidFill>
                <a:schemeClr val="bg1"/>
              </a:solidFill>
              <a:latin typeface="+mn-ea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179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153400" cy="5562600"/>
              </a:xfrm>
            </p:spPr>
            <p:txBody>
              <a:bodyPr/>
              <a:lstStyle/>
              <a:p>
                <a:r>
                  <a:rPr kumimoji="1" lang="en-US" altLang="ja-JP" dirty="0" smtClean="0"/>
                  <a:t>Classical garbling scheme requires four </a:t>
                </a:r>
                <a:r>
                  <a:rPr kumimoji="1" lang="en-US" altLang="ja-JP" dirty="0" err="1" smtClean="0"/>
                  <a:t>ciphertexts</a:t>
                </a:r>
                <a:endParaRPr kumimoji="1" lang="en-US" altLang="ja-JP" dirty="0"/>
              </a:p>
              <a:p>
                <a:endParaRPr kumimoji="1" lang="en-US" altLang="ja-JP" dirty="0" smtClean="0"/>
              </a:p>
              <a:p>
                <a:r>
                  <a:rPr kumimoji="1" lang="en-US" altLang="ja-JP" dirty="0" smtClean="0"/>
                  <a:t>Each of them is not k-bit but </a:t>
                </a:r>
                <a:r>
                  <a:rPr kumimoji="1" lang="en-US" altLang="ja-JP" b="1" dirty="0" smtClean="0"/>
                  <a:t>2-bit</a:t>
                </a:r>
              </a:p>
              <a:p>
                <a:pPr lvl="1"/>
                <a:r>
                  <a:rPr kumimoji="1" lang="en-US" altLang="ja-JP" dirty="0" smtClean="0"/>
                  <a:t>Each </a:t>
                </a:r>
                <a:r>
                  <a:rPr kumimoji="1" lang="en-US" altLang="ja-JP" dirty="0" err="1" smtClean="0"/>
                  <a:t>ciphetext</a:t>
                </a:r>
                <a:r>
                  <a:rPr kumimoji="1" lang="en-US" altLang="ja-JP" dirty="0" smtClean="0"/>
                  <a:t> contains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(and permute bit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kumimoji="1" lang="en-US" altLang="ja-JP" dirty="0" smtClean="0"/>
                  <a:t>)</a:t>
                </a:r>
                <a:endParaRPr kumimoji="1" lang="en-US" altLang="ja-JP" dirty="0"/>
              </a:p>
              <a:p>
                <a:pPr lvl="1"/>
                <a:endParaRPr kumimoji="1" lang="en-US" altLang="ja-JP" dirty="0" smtClean="0"/>
              </a:p>
              <a:p>
                <a:endParaRPr kumimoji="1" lang="en-US" altLang="ja-JP" dirty="0"/>
              </a:p>
              <a:p>
                <a:endParaRPr kumimoji="1" lang="en-US" altLang="ja-JP" dirty="0" smtClean="0"/>
              </a:p>
              <a:p>
                <a:endParaRPr kumimoji="1" lang="en-US" altLang="ja-JP" dirty="0"/>
              </a:p>
              <a:p>
                <a:pPr marL="0" indent="0">
                  <a:buNone/>
                </a:pPr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153400" cy="5562600"/>
              </a:xfrm>
              <a:blipFill>
                <a:blip r:embed="rId3"/>
                <a:stretch>
                  <a:fillRect l="-598" t="-9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152400"/>
                <a:ext cx="8915400" cy="685800"/>
              </a:xfrm>
            </p:spPr>
            <p:txBody>
              <a:bodyPr>
                <a:normAutofit fontScale="90000"/>
              </a:bodyPr>
              <a:lstStyle/>
              <a:p>
                <a:r>
                  <a:rPr kumimoji="1" lang="en-US" altLang="ja-JP" dirty="0" smtClean="0"/>
                  <a:t>Idea 4: Garbling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by classical technique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152400"/>
                <a:ext cx="8915400" cy="685800"/>
              </a:xfrm>
              <a:blipFill>
                <a:blip r:embed="rId4"/>
                <a:stretch>
                  <a:fillRect l="-1709" b="-362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605B1-90FB-42EA-8A32-FDAA57CD2C0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1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6858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Garbling algorithm for single AND gate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605B1-90FB-42EA-8A32-FDAA57CD2C0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正方形/長方形 51"/>
              <p:cNvSpPr/>
              <p:nvPr/>
            </p:nvSpPr>
            <p:spPr>
              <a:xfrm>
                <a:off x="457200" y="984249"/>
                <a:ext cx="7772400" cy="556260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altLang="ja-JP" sz="2400" dirty="0" smtClean="0">
                    <a:solidFill>
                      <a:schemeClr val="tx1"/>
                    </a:solidFill>
                  </a:rPr>
                  <a:t>Set input keys and permute bits:</a:t>
                </a:r>
              </a:p>
              <a:p>
                <a:r>
                  <a:rPr lang="en-US" altLang="ja-JP" sz="2400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1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altLang="ja-JP" sz="2000" dirty="0">
                  <a:solidFill>
                    <a:schemeClr val="tx1"/>
                  </a:solidFill>
                </a:endParaRPr>
              </a:p>
              <a:p>
                <a:r>
                  <a:rPr lang="en-US" altLang="ja-JP" sz="2000" dirty="0" smtClean="0">
                    <a:solidFill>
                      <a:schemeClr val="tx1"/>
                    </a:solidFill>
                  </a:rPr>
                  <a:t>  2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sSubSup>
                      <m:sSubSup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sSubSup>
                      <m:sSubSup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r>
                  <a:rPr lang="en-US" altLang="ja-JP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 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r>
                  <a:rPr lang="en-US" altLang="ja-JP" sz="2400" dirty="0" smtClean="0">
                    <a:solidFill>
                      <a:schemeClr val="tx1"/>
                    </a:solidFill>
                  </a:rPr>
                  <a:t>Define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ja-JP" sz="24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ja-JP" sz="2400" dirty="0" smtClean="0">
                    <a:solidFill>
                      <a:schemeClr val="tx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40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r>
                  <a:rPr lang="en-US" altLang="ja-JP" sz="2400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←{0,1}</m:t>
                    </m:r>
                  </m:oMath>
                </a14:m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r>
                  <a:rPr lang="en-US" altLang="ja-JP" sz="2000" dirty="0" smtClean="0">
                    <a:solidFill>
                      <a:schemeClr val="tx1"/>
                    </a:solidFill>
                  </a:rPr>
                  <a:t>  2.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altLang="ja-JP" sz="2000" b="0" dirty="0" smtClean="0">
                  <a:solidFill>
                    <a:schemeClr val="tx1"/>
                  </a:solidFill>
                </a:endParaRPr>
              </a:p>
              <a:p>
                <a:r>
                  <a:rPr lang="en-US" altLang="ja-JP" sz="2000" dirty="0" smtClean="0">
                    <a:solidFill>
                      <a:schemeClr val="tx1"/>
                    </a:solidFill>
                  </a:rPr>
                  <a:t>  3.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ja-JP" sz="2000" b="0" dirty="0" smtClean="0">
                  <a:solidFill>
                    <a:schemeClr val="tx1"/>
                  </a:solidFill>
                </a:endParaRPr>
              </a:p>
              <a:p>
                <a:r>
                  <a:rPr lang="en-US" altLang="ja-JP" sz="2000" dirty="0" smtClean="0">
                    <a:solidFill>
                      <a:schemeClr val="tx1"/>
                    </a:solidFill>
                  </a:rPr>
                  <a:t>  4.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r>
                  <a:rPr lang="en-US" altLang="ja-JP" sz="2400" dirty="0" smtClean="0">
                    <a:solidFill>
                      <a:schemeClr val="tx1"/>
                    </a:solidFill>
                  </a:rPr>
                  <a:t>Encrypt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sz="24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2400" dirty="0" smtClean="0">
                    <a:solidFill>
                      <a:schemeClr val="tx1"/>
                    </a:solidFill>
                  </a:rPr>
                  <a:t> and (next) permute bit:</a:t>
                </a:r>
              </a:p>
              <a:p>
                <a:r>
                  <a:rPr lang="en-US" altLang="ja-JP" sz="2400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1.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(0,0)</m:t>
                        </m:r>
                      </m:sup>
                    </m:sSup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d>
                          <m:d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sup>
                    </m:sSup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sSup>
                      <m:sSup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d>
                          <m:d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sup>
                    </m:sSup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≔1−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d>
                          <m:d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e>
                        </m:d>
                      </m:sup>
                    </m:sSup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ja-JP" sz="2000" dirty="0">
                  <a:solidFill>
                    <a:schemeClr val="tx1"/>
                  </a:solidFill>
                </a:endParaRPr>
              </a:p>
              <a:p>
                <a:r>
                  <a:rPr lang="en-US" altLang="ja-JP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 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r>
                  <a:rPr lang="en-US" altLang="ja-JP" sz="2000" dirty="0" smtClean="0">
                    <a:solidFill>
                      <a:schemeClr val="tx1"/>
                    </a:solidFill>
                  </a:rPr>
                  <a:t>  3.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00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, </a:t>
                </a:r>
                <a:endParaRPr lang="en-US" altLang="ja-JP" sz="20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ja-JP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 +(</m:t>
                          </m:r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sup>
                      </m:sSubSup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</m:e>
                      </m:d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⊕(</m:t>
                      </m:r>
                      <m:sSub>
                        <m:sSubPr>
                          <m:ctrlP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r>
                  <a:rPr lang="en-US" altLang="ja-JP" sz="2400" dirty="0" smtClean="0">
                    <a:solidFill>
                      <a:schemeClr val="tx1"/>
                    </a:solidFill>
                  </a:rPr>
                  <a:t>Output all keys and </a:t>
                </a:r>
                <a14:m>
                  <m:oMath xmlns:m="http://schemas.openxmlformats.org/officeDocument/2006/math">
                    <m:r>
                      <a:rPr lang="en-US" altLang="ja-JP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bSup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bSup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bSup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bSup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正方形/長方形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984249"/>
                <a:ext cx="7772400" cy="5562601"/>
              </a:xfrm>
              <a:prstGeom prst="rect">
                <a:avLst/>
              </a:prstGeom>
              <a:blipFill>
                <a:blip r:embed="rId3"/>
                <a:stretch>
                  <a:fillRect l="-1096" b="-328"/>
                </a:stretch>
              </a:blipFill>
              <a:ln w="127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575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Agenda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Lower bound and our result</a:t>
            </a:r>
          </a:p>
          <a:p>
            <a:endParaRPr kumimoji="1" lang="en-US" altLang="ja-JP" dirty="0"/>
          </a:p>
          <a:p>
            <a:r>
              <a:rPr kumimoji="1" lang="en-US" altLang="ja-JP" dirty="0" smtClean="0"/>
              <a:t>Garbling single AND gate</a:t>
            </a:r>
          </a:p>
          <a:p>
            <a:endParaRPr kumimoji="1" lang="en-US" altLang="ja-JP" dirty="0" smtClean="0"/>
          </a:p>
          <a:p>
            <a:r>
              <a:rPr kumimoji="1" lang="en-US" altLang="ja-JP" dirty="0">
                <a:solidFill>
                  <a:schemeClr val="tx1"/>
                </a:solidFill>
              </a:rPr>
              <a:t>Garbling multiple </a:t>
            </a:r>
            <a:r>
              <a:rPr kumimoji="1" lang="en-US" altLang="ja-JP" dirty="0" smtClean="0">
                <a:solidFill>
                  <a:schemeClr val="tx1"/>
                </a:solidFill>
              </a:rPr>
              <a:t>gates and </a:t>
            </a:r>
            <a:r>
              <a:rPr kumimoji="1" lang="en-US" altLang="ja-JP" dirty="0">
                <a:solidFill>
                  <a:schemeClr val="tx1"/>
                </a:solidFill>
              </a:rPr>
              <a:t>other </a:t>
            </a:r>
            <a:r>
              <a:rPr kumimoji="1" lang="en-US" altLang="ja-JP" dirty="0" smtClean="0">
                <a:solidFill>
                  <a:schemeClr val="tx1"/>
                </a:solidFill>
              </a:rPr>
              <a:t>types</a:t>
            </a:r>
            <a:endParaRPr kumimoji="1" lang="en-US" altLang="ja-JP" dirty="0">
              <a:solidFill>
                <a:schemeClr val="tx1"/>
              </a:solidFill>
            </a:endParaRP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Efficiency comparison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605B1-90FB-42EA-8A32-FDAA57CD2C0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3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Agenda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Lower bound and our result</a:t>
            </a:r>
          </a:p>
          <a:p>
            <a:endParaRPr kumimoji="1" lang="en-US" altLang="ja-JP" dirty="0"/>
          </a:p>
          <a:p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Garbling single AND gate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>
                <a:solidFill>
                  <a:schemeClr val="tx1"/>
                </a:solidFill>
              </a:rPr>
              <a:t>Garbling multiple gates and other types</a:t>
            </a:r>
          </a:p>
          <a:p>
            <a:endParaRPr kumimoji="1"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Efficiency comparison</a:t>
            </a:r>
            <a:endParaRPr kumimoji="1" lang="ja-JP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605B1-90FB-42EA-8A32-FDAA57CD2C0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Handling multiple gates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562600"/>
          </a:xfrm>
        </p:spPr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605B1-90FB-42EA-8A32-FDAA57CD2C0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9" name="フローチャート : 組合せ 88"/>
          <p:cNvSpPr/>
          <p:nvPr/>
        </p:nvSpPr>
        <p:spPr>
          <a:xfrm rot="16200000">
            <a:off x="1494408" y="4372530"/>
            <a:ext cx="970522" cy="760420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non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600" dirty="0" smtClean="0">
                <a:solidFill>
                  <a:schemeClr val="tx1"/>
                </a:solidFill>
                <a:latin typeface="+mn-ea"/>
                <a:cs typeface="メイリオ" pitchFamily="50" charset="-128"/>
              </a:rPr>
              <a:t>AND</a:t>
            </a:r>
            <a:endParaRPr kumimoji="1" lang="ja-JP" altLang="en-US" sz="1600" dirty="0" smtClean="0">
              <a:solidFill>
                <a:schemeClr val="tx1"/>
              </a:solidFill>
              <a:latin typeface="+mn-ea"/>
              <a:cs typeface="メイリオ" pitchFamily="50" charset="-128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917162" y="4402989"/>
            <a:ext cx="68303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914401" y="5088789"/>
            <a:ext cx="68303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フローチャート : 組合せ 88"/>
          <p:cNvSpPr/>
          <p:nvPr/>
        </p:nvSpPr>
        <p:spPr>
          <a:xfrm rot="16200000">
            <a:off x="3915134" y="3457851"/>
            <a:ext cx="970522" cy="760420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non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600" dirty="0" smtClean="0">
                <a:solidFill>
                  <a:schemeClr val="tx1"/>
                </a:solidFill>
                <a:latin typeface="+mn-ea"/>
                <a:cs typeface="メイリオ" pitchFamily="50" charset="-128"/>
              </a:rPr>
              <a:t>AND</a:t>
            </a:r>
            <a:endParaRPr kumimoji="1" lang="ja-JP" altLang="en-US" sz="1600" dirty="0" smtClean="0">
              <a:solidFill>
                <a:schemeClr val="tx1"/>
              </a:solidFill>
              <a:latin typeface="+mn-ea"/>
              <a:cs typeface="メイリオ" pitchFamily="50" charset="-128"/>
            </a:endParaRPr>
          </a:p>
        </p:txBody>
      </p:sp>
      <p:sp>
        <p:nvSpPr>
          <p:cNvPr id="17" name="フローチャート : 組合せ 88"/>
          <p:cNvSpPr/>
          <p:nvPr/>
        </p:nvSpPr>
        <p:spPr>
          <a:xfrm rot="16200000">
            <a:off x="3909653" y="5326646"/>
            <a:ext cx="970522" cy="760420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non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600" dirty="0" smtClean="0">
                <a:solidFill>
                  <a:schemeClr val="tx1"/>
                </a:solidFill>
                <a:latin typeface="+mn-ea"/>
                <a:cs typeface="メイリオ" pitchFamily="50" charset="-128"/>
              </a:rPr>
              <a:t>AND</a:t>
            </a:r>
            <a:endParaRPr kumimoji="1" lang="ja-JP" altLang="en-US" sz="1600" dirty="0" smtClean="0">
              <a:solidFill>
                <a:schemeClr val="tx1"/>
              </a:solidFill>
              <a:latin typeface="+mn-ea"/>
              <a:cs typeface="メイリオ" pitchFamily="50" charset="-128"/>
            </a:endParaRPr>
          </a:p>
        </p:txBody>
      </p:sp>
      <p:sp>
        <p:nvSpPr>
          <p:cNvPr id="18" name="フローチャート : 組合せ 88"/>
          <p:cNvSpPr/>
          <p:nvPr/>
        </p:nvSpPr>
        <p:spPr>
          <a:xfrm rot="16200000">
            <a:off x="1495149" y="5916329"/>
            <a:ext cx="970522" cy="760420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non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600" dirty="0" smtClean="0">
                <a:solidFill>
                  <a:schemeClr val="tx1"/>
                </a:solidFill>
                <a:latin typeface="+mn-ea"/>
                <a:cs typeface="メイリオ" pitchFamily="50" charset="-128"/>
              </a:rPr>
              <a:t>AND</a:t>
            </a:r>
            <a:endParaRPr kumimoji="1" lang="ja-JP" altLang="en-US" sz="1600" dirty="0" smtClean="0">
              <a:solidFill>
                <a:schemeClr val="tx1"/>
              </a:solidFill>
              <a:latin typeface="+mn-ea"/>
              <a:cs typeface="メイリオ" pitchFamily="50" charset="-128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917161" y="5963678"/>
            <a:ext cx="68303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914400" y="6649478"/>
            <a:ext cx="68303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914400" y="3581400"/>
            <a:ext cx="3099563" cy="2007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カギ線コネクタ 23"/>
          <p:cNvCxnSpPr/>
          <p:nvPr/>
        </p:nvCxnSpPr>
        <p:spPr>
          <a:xfrm flipV="1">
            <a:off x="2342205" y="4034611"/>
            <a:ext cx="1671758" cy="71813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カギ線コネクタ 30"/>
          <p:cNvCxnSpPr/>
          <p:nvPr/>
        </p:nvCxnSpPr>
        <p:spPr>
          <a:xfrm>
            <a:off x="2340625" y="4752742"/>
            <a:ext cx="1673338" cy="665999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カギ線コネクタ 33"/>
          <p:cNvCxnSpPr/>
          <p:nvPr/>
        </p:nvCxnSpPr>
        <p:spPr>
          <a:xfrm flipV="1">
            <a:off x="2359879" y="5904001"/>
            <a:ext cx="1654084" cy="392539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フローチャート : 組合せ 88"/>
          <p:cNvSpPr/>
          <p:nvPr/>
        </p:nvSpPr>
        <p:spPr>
          <a:xfrm rot="16200000">
            <a:off x="6311868" y="4372250"/>
            <a:ext cx="970522" cy="760420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non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600" dirty="0" smtClean="0">
                <a:solidFill>
                  <a:schemeClr val="tx1"/>
                </a:solidFill>
                <a:latin typeface="+mn-ea"/>
                <a:cs typeface="メイリオ" pitchFamily="50" charset="-128"/>
              </a:rPr>
              <a:t>AND</a:t>
            </a:r>
            <a:endParaRPr kumimoji="1" lang="ja-JP" altLang="en-US" sz="1600" dirty="0" smtClean="0">
              <a:solidFill>
                <a:schemeClr val="tx1"/>
              </a:solidFill>
              <a:latin typeface="+mn-ea"/>
              <a:cs typeface="メイリオ" pitchFamily="50" charset="-128"/>
            </a:endParaRPr>
          </a:p>
        </p:txBody>
      </p:sp>
      <p:cxnSp>
        <p:nvCxnSpPr>
          <p:cNvPr id="37" name="直線矢印コネクタ 36"/>
          <p:cNvCxnSpPr/>
          <p:nvPr/>
        </p:nvCxnSpPr>
        <p:spPr>
          <a:xfrm>
            <a:off x="4780605" y="3810000"/>
            <a:ext cx="306799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7177339" y="4724399"/>
            <a:ext cx="67126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flipV="1">
            <a:off x="4724400" y="5715000"/>
            <a:ext cx="3050822" cy="123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カギ線コネクタ 39"/>
          <p:cNvCxnSpPr/>
          <p:nvPr/>
        </p:nvCxnSpPr>
        <p:spPr>
          <a:xfrm>
            <a:off x="4779027" y="3810000"/>
            <a:ext cx="1637894" cy="713864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カギ線コネクタ 50"/>
          <p:cNvCxnSpPr/>
          <p:nvPr/>
        </p:nvCxnSpPr>
        <p:spPr>
          <a:xfrm flipV="1">
            <a:off x="4724400" y="5029200"/>
            <a:ext cx="1708746" cy="724622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09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Handling multiple gates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305800" cy="5562600"/>
              </a:xfrm>
            </p:spPr>
            <p:txBody>
              <a:bodyPr/>
              <a:lstStyle/>
              <a:p>
                <a:r>
                  <a:rPr kumimoji="1" lang="en-US" altLang="ja-JP" dirty="0"/>
                  <a:t>For input AND gates</a:t>
                </a:r>
              </a:p>
              <a:p>
                <a:pPr lvl="1"/>
                <a:r>
                  <a:rPr kumimoji="1" lang="en-US" altLang="ja-JP" dirty="0" smtClean="0"/>
                  <a:t>We can choose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kumimoji="1" lang="en-US" altLang="ja-JP" dirty="0" smtClean="0"/>
                  <a:t> </a:t>
                </a:r>
              </a:p>
              <a:p>
                <a:pPr marL="366713" lvl="1" indent="0">
                  <a:buNone/>
                </a:pPr>
                <a:r>
                  <a:rPr kumimoji="1" lang="en-US" altLang="ja-JP" dirty="0" smtClean="0"/>
                  <a:t>-&gt; Single </a:t>
                </a:r>
                <a:r>
                  <a:rPr kumimoji="1" lang="en-US" altLang="ja-JP" i="1" dirty="0" smtClean="0"/>
                  <a:t>k</a:t>
                </a:r>
                <a:r>
                  <a:rPr kumimoji="1" lang="en-US" altLang="ja-JP" dirty="0" smtClean="0"/>
                  <a:t>-bit </a:t>
                </a:r>
                <a:r>
                  <a:rPr kumimoji="1" lang="en-US" altLang="ja-JP" dirty="0" err="1" smtClean="0"/>
                  <a:t>ciphertext</a:t>
                </a:r>
                <a:r>
                  <a:rPr kumimoji="1" lang="en-US" altLang="ja-JP" dirty="0"/>
                  <a:t> </a:t>
                </a:r>
                <a:r>
                  <a:rPr kumimoji="1" lang="en-US" altLang="ja-JP" dirty="0" smtClean="0"/>
                  <a:t>per AND gates</a:t>
                </a:r>
              </a:p>
              <a:p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305800" cy="5562600"/>
              </a:xfrm>
              <a:blipFill>
                <a:blip r:embed="rId3"/>
                <a:stretch>
                  <a:fillRect l="-587" t="-9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605B1-90FB-42EA-8A32-FDAA57CD2C0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9" name="フローチャート : 組合せ 88"/>
          <p:cNvSpPr/>
          <p:nvPr/>
        </p:nvSpPr>
        <p:spPr>
          <a:xfrm rot="16200000">
            <a:off x="1494408" y="4372530"/>
            <a:ext cx="970522" cy="760420"/>
          </a:xfrm>
          <a:prstGeom prst="flowChartMerg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non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600" dirty="0" smtClean="0">
                <a:solidFill>
                  <a:schemeClr val="tx1"/>
                </a:solidFill>
                <a:latin typeface="+mn-ea"/>
                <a:cs typeface="メイリオ" pitchFamily="50" charset="-128"/>
              </a:rPr>
              <a:t>AND</a:t>
            </a:r>
            <a:endParaRPr kumimoji="1" lang="ja-JP" altLang="en-US" sz="1600" dirty="0" smtClean="0">
              <a:solidFill>
                <a:schemeClr val="tx1"/>
              </a:solidFill>
              <a:latin typeface="+mn-ea"/>
              <a:cs typeface="メイリオ" pitchFamily="50" charset="-128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917162" y="4402989"/>
            <a:ext cx="68303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914401" y="5088789"/>
            <a:ext cx="68303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フローチャート : 組合せ 88"/>
          <p:cNvSpPr/>
          <p:nvPr/>
        </p:nvSpPr>
        <p:spPr>
          <a:xfrm rot="16200000">
            <a:off x="3915134" y="3457851"/>
            <a:ext cx="970522" cy="760420"/>
          </a:xfrm>
          <a:prstGeom prst="flowChartMerg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non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600" dirty="0" smtClean="0">
                <a:solidFill>
                  <a:schemeClr val="tx1"/>
                </a:solidFill>
                <a:latin typeface="+mn-ea"/>
                <a:cs typeface="メイリオ" pitchFamily="50" charset="-128"/>
              </a:rPr>
              <a:t>AND</a:t>
            </a:r>
            <a:endParaRPr kumimoji="1" lang="ja-JP" altLang="en-US" sz="1600" dirty="0" smtClean="0">
              <a:solidFill>
                <a:schemeClr val="tx1"/>
              </a:solidFill>
              <a:latin typeface="+mn-ea"/>
              <a:cs typeface="メイリオ" pitchFamily="50" charset="-128"/>
            </a:endParaRPr>
          </a:p>
        </p:txBody>
      </p:sp>
      <p:sp>
        <p:nvSpPr>
          <p:cNvPr id="17" name="フローチャート : 組合せ 88"/>
          <p:cNvSpPr/>
          <p:nvPr/>
        </p:nvSpPr>
        <p:spPr>
          <a:xfrm rot="16200000">
            <a:off x="3909653" y="5326646"/>
            <a:ext cx="970522" cy="760420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non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600" dirty="0" smtClean="0">
                <a:solidFill>
                  <a:schemeClr val="tx1"/>
                </a:solidFill>
                <a:latin typeface="+mn-ea"/>
                <a:cs typeface="メイリオ" pitchFamily="50" charset="-128"/>
              </a:rPr>
              <a:t>AND</a:t>
            </a:r>
            <a:endParaRPr kumimoji="1" lang="ja-JP" altLang="en-US" sz="1600" dirty="0" smtClean="0">
              <a:solidFill>
                <a:schemeClr val="tx1"/>
              </a:solidFill>
              <a:latin typeface="+mn-ea"/>
              <a:cs typeface="メイリオ" pitchFamily="50" charset="-128"/>
            </a:endParaRPr>
          </a:p>
        </p:txBody>
      </p:sp>
      <p:sp>
        <p:nvSpPr>
          <p:cNvPr id="18" name="フローチャート : 組合せ 88"/>
          <p:cNvSpPr/>
          <p:nvPr/>
        </p:nvSpPr>
        <p:spPr>
          <a:xfrm rot="16200000">
            <a:off x="1495149" y="5916329"/>
            <a:ext cx="970522" cy="760420"/>
          </a:xfrm>
          <a:prstGeom prst="flowChartMerg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non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600" dirty="0" smtClean="0">
                <a:solidFill>
                  <a:schemeClr val="tx1"/>
                </a:solidFill>
                <a:latin typeface="+mn-ea"/>
                <a:cs typeface="メイリオ" pitchFamily="50" charset="-128"/>
              </a:rPr>
              <a:t>AND</a:t>
            </a:r>
            <a:endParaRPr kumimoji="1" lang="ja-JP" altLang="en-US" sz="1600" dirty="0" smtClean="0">
              <a:solidFill>
                <a:schemeClr val="tx1"/>
              </a:solidFill>
              <a:latin typeface="+mn-ea"/>
              <a:cs typeface="メイリオ" pitchFamily="50" charset="-128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917161" y="5963678"/>
            <a:ext cx="68303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914400" y="6649478"/>
            <a:ext cx="68303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914400" y="3581400"/>
            <a:ext cx="3099563" cy="2007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カギ線コネクタ 23"/>
          <p:cNvCxnSpPr/>
          <p:nvPr/>
        </p:nvCxnSpPr>
        <p:spPr>
          <a:xfrm flipV="1">
            <a:off x="2342205" y="4034611"/>
            <a:ext cx="1671758" cy="71813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カギ線コネクタ 30"/>
          <p:cNvCxnSpPr/>
          <p:nvPr/>
        </p:nvCxnSpPr>
        <p:spPr>
          <a:xfrm>
            <a:off x="2340625" y="4752742"/>
            <a:ext cx="1673338" cy="665999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カギ線コネクタ 33"/>
          <p:cNvCxnSpPr/>
          <p:nvPr/>
        </p:nvCxnSpPr>
        <p:spPr>
          <a:xfrm flipV="1">
            <a:off x="2359879" y="5904001"/>
            <a:ext cx="1654084" cy="392539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フローチャート : 組合せ 88"/>
          <p:cNvSpPr/>
          <p:nvPr/>
        </p:nvSpPr>
        <p:spPr>
          <a:xfrm rot="16200000">
            <a:off x="6311868" y="4372250"/>
            <a:ext cx="970522" cy="760420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non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600" dirty="0" smtClean="0">
                <a:solidFill>
                  <a:schemeClr val="tx1"/>
                </a:solidFill>
                <a:latin typeface="+mn-ea"/>
                <a:cs typeface="メイリオ" pitchFamily="50" charset="-128"/>
              </a:rPr>
              <a:t>AND</a:t>
            </a:r>
            <a:endParaRPr kumimoji="1" lang="ja-JP" altLang="en-US" sz="1600" dirty="0" smtClean="0">
              <a:solidFill>
                <a:schemeClr val="tx1"/>
              </a:solidFill>
              <a:latin typeface="+mn-ea"/>
              <a:cs typeface="メイリオ" pitchFamily="50" charset="-128"/>
            </a:endParaRPr>
          </a:p>
        </p:txBody>
      </p:sp>
      <p:cxnSp>
        <p:nvCxnSpPr>
          <p:cNvPr id="37" name="直線矢印コネクタ 36"/>
          <p:cNvCxnSpPr/>
          <p:nvPr/>
        </p:nvCxnSpPr>
        <p:spPr>
          <a:xfrm>
            <a:off x="4780605" y="3810000"/>
            <a:ext cx="306799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7177339" y="4724399"/>
            <a:ext cx="67126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flipV="1">
            <a:off x="4724400" y="5715000"/>
            <a:ext cx="3050822" cy="123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カギ線コネクタ 39"/>
          <p:cNvCxnSpPr/>
          <p:nvPr/>
        </p:nvCxnSpPr>
        <p:spPr>
          <a:xfrm>
            <a:off x="4779027" y="3810000"/>
            <a:ext cx="1637894" cy="713864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カギ線コネクタ 50"/>
          <p:cNvCxnSpPr/>
          <p:nvPr/>
        </p:nvCxnSpPr>
        <p:spPr>
          <a:xfrm flipV="1">
            <a:off x="4724400" y="5029200"/>
            <a:ext cx="1708746" cy="724622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95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Handling multiple gates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305800" cy="5562600"/>
              </a:xfrm>
            </p:spPr>
            <p:txBody>
              <a:bodyPr/>
              <a:lstStyle/>
              <a:p>
                <a:r>
                  <a:rPr kumimoji="1" lang="en-US" altLang="ja-JP" dirty="0"/>
                  <a:t>For input AND gates</a:t>
                </a:r>
              </a:p>
              <a:p>
                <a:pPr lvl="1"/>
                <a:r>
                  <a:rPr kumimoji="1" lang="en-US" altLang="ja-JP" dirty="0" smtClean="0"/>
                  <a:t>We can choose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kumimoji="1" lang="en-US" altLang="ja-JP" dirty="0" smtClean="0"/>
                  <a:t> and apply as single AND gate</a:t>
                </a:r>
              </a:p>
              <a:p>
                <a:pPr marL="366713" lvl="1" indent="0">
                  <a:buNone/>
                </a:pPr>
                <a:r>
                  <a:rPr kumimoji="1" lang="en-US" altLang="ja-JP" dirty="0" smtClean="0"/>
                  <a:t>-&gt; one k-bit </a:t>
                </a:r>
                <a:r>
                  <a:rPr kumimoji="1" lang="en-US" altLang="ja-JP" dirty="0" err="1" smtClean="0"/>
                  <a:t>ciphertext</a:t>
                </a:r>
                <a:r>
                  <a:rPr kumimoji="1" lang="en-US" altLang="ja-JP" dirty="0" smtClean="0"/>
                  <a:t> per input AND gate</a:t>
                </a:r>
              </a:p>
              <a:p>
                <a:pPr marL="366713" lvl="1" indent="0">
                  <a:buNone/>
                </a:pPr>
                <a:endParaRPr kumimoji="1" lang="en-US" altLang="ja-JP" dirty="0" smtClean="0"/>
              </a:p>
              <a:p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305800" cy="5562600"/>
              </a:xfrm>
              <a:blipFill>
                <a:blip r:embed="rId3"/>
                <a:stretch>
                  <a:fillRect l="-587" t="-9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605B1-90FB-42EA-8A32-FDAA57CD2C0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917162" y="4402989"/>
            <a:ext cx="68303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914401" y="5088789"/>
            <a:ext cx="68303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フローチャート : 組合せ 88"/>
          <p:cNvSpPr/>
          <p:nvPr/>
        </p:nvSpPr>
        <p:spPr>
          <a:xfrm rot="16200000">
            <a:off x="3909653" y="5326646"/>
            <a:ext cx="970522" cy="760420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non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600" dirty="0" smtClean="0">
                <a:solidFill>
                  <a:schemeClr val="tx1"/>
                </a:solidFill>
                <a:latin typeface="+mn-ea"/>
                <a:cs typeface="メイリオ" pitchFamily="50" charset="-128"/>
              </a:rPr>
              <a:t>AND</a:t>
            </a:r>
            <a:endParaRPr kumimoji="1" lang="ja-JP" altLang="en-US" sz="1600" dirty="0" smtClean="0">
              <a:solidFill>
                <a:schemeClr val="tx1"/>
              </a:solidFill>
              <a:latin typeface="+mn-ea"/>
              <a:cs typeface="メイリオ" pitchFamily="50" charset="-128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917161" y="5963678"/>
            <a:ext cx="68303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914400" y="6649478"/>
            <a:ext cx="68303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914400" y="3581400"/>
            <a:ext cx="3099563" cy="2007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カギ線コネクタ 23"/>
          <p:cNvCxnSpPr/>
          <p:nvPr/>
        </p:nvCxnSpPr>
        <p:spPr>
          <a:xfrm flipV="1">
            <a:off x="2342205" y="4034611"/>
            <a:ext cx="1671758" cy="71813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カギ線コネクタ 30"/>
          <p:cNvCxnSpPr/>
          <p:nvPr/>
        </p:nvCxnSpPr>
        <p:spPr>
          <a:xfrm>
            <a:off x="2340625" y="4752742"/>
            <a:ext cx="1673338" cy="665999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カギ線コネクタ 33"/>
          <p:cNvCxnSpPr/>
          <p:nvPr/>
        </p:nvCxnSpPr>
        <p:spPr>
          <a:xfrm flipV="1">
            <a:off x="2359879" y="5904001"/>
            <a:ext cx="1654084" cy="392539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フローチャート : 組合せ 88"/>
          <p:cNvSpPr/>
          <p:nvPr/>
        </p:nvSpPr>
        <p:spPr>
          <a:xfrm rot="16200000">
            <a:off x="6311868" y="4372250"/>
            <a:ext cx="970522" cy="760420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non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600" dirty="0" smtClean="0">
                <a:solidFill>
                  <a:schemeClr val="tx1"/>
                </a:solidFill>
                <a:latin typeface="+mn-ea"/>
                <a:cs typeface="メイリオ" pitchFamily="50" charset="-128"/>
              </a:rPr>
              <a:t>AND</a:t>
            </a:r>
            <a:endParaRPr kumimoji="1" lang="ja-JP" altLang="en-US" sz="1600" dirty="0" smtClean="0">
              <a:solidFill>
                <a:schemeClr val="tx1"/>
              </a:solidFill>
              <a:latin typeface="+mn-ea"/>
              <a:cs typeface="メイリオ" pitchFamily="50" charset="-128"/>
            </a:endParaRPr>
          </a:p>
        </p:txBody>
      </p:sp>
      <p:cxnSp>
        <p:nvCxnSpPr>
          <p:cNvPr id="37" name="直線矢印コネクタ 36"/>
          <p:cNvCxnSpPr/>
          <p:nvPr/>
        </p:nvCxnSpPr>
        <p:spPr>
          <a:xfrm>
            <a:off x="4780605" y="3810000"/>
            <a:ext cx="306799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7177339" y="4724399"/>
            <a:ext cx="67126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flipV="1">
            <a:off x="4724400" y="5715000"/>
            <a:ext cx="3050822" cy="123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カギ線コネクタ 39"/>
          <p:cNvCxnSpPr/>
          <p:nvPr/>
        </p:nvCxnSpPr>
        <p:spPr>
          <a:xfrm>
            <a:off x="4779027" y="3810000"/>
            <a:ext cx="1637894" cy="713864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カギ線コネクタ 50"/>
          <p:cNvCxnSpPr/>
          <p:nvPr/>
        </p:nvCxnSpPr>
        <p:spPr>
          <a:xfrm flipV="1">
            <a:off x="4724400" y="5029200"/>
            <a:ext cx="1708746" cy="724622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/>
          <p:cNvSpPr/>
          <p:nvPr/>
        </p:nvSpPr>
        <p:spPr>
          <a:xfrm>
            <a:off x="1600200" y="4343400"/>
            <a:ext cx="765065" cy="762000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000" b="0" dirty="0" smtClean="0">
                <a:solidFill>
                  <a:schemeClr val="tx1"/>
                </a:solidFill>
                <a:latin typeface="+mn-ea"/>
                <a:cs typeface="メイリオ" pitchFamily="50" charset="-128"/>
              </a:rPr>
              <a:t>1</a:t>
            </a:r>
            <a:endParaRPr kumimoji="1" lang="ja-JP" altLang="en-US" sz="2000" b="0" dirty="0" smtClean="0">
              <a:solidFill>
                <a:schemeClr val="tx1"/>
              </a:solidFill>
              <a:latin typeface="+mn-ea"/>
              <a:cs typeface="メイリオ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597135" y="5943600"/>
            <a:ext cx="765065" cy="762000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000" b="0" dirty="0" smtClean="0">
                <a:solidFill>
                  <a:schemeClr val="tx1"/>
                </a:solidFill>
                <a:latin typeface="+mn-ea"/>
                <a:cs typeface="メイリオ" pitchFamily="50" charset="-128"/>
              </a:rPr>
              <a:t>1</a:t>
            </a:r>
            <a:endParaRPr kumimoji="1" lang="ja-JP" altLang="en-US" sz="2000" b="0" dirty="0" smtClean="0">
              <a:solidFill>
                <a:schemeClr val="tx1"/>
              </a:solidFill>
              <a:latin typeface="+mn-ea"/>
              <a:cs typeface="メイリオ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4035535" y="3429000"/>
            <a:ext cx="765065" cy="762000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000" b="0" dirty="0" smtClean="0">
                <a:solidFill>
                  <a:schemeClr val="tx1"/>
                </a:solidFill>
                <a:latin typeface="+mn-ea"/>
                <a:cs typeface="メイリオ" pitchFamily="50" charset="-128"/>
              </a:rPr>
              <a:t>1</a:t>
            </a:r>
            <a:endParaRPr kumimoji="1" lang="ja-JP" altLang="en-US" sz="2000" b="0" dirty="0" smtClean="0">
              <a:solidFill>
                <a:schemeClr val="tx1"/>
              </a:solidFill>
              <a:latin typeface="+mn-ea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758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Handling multiple gates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305800" cy="5562600"/>
              </a:xfrm>
            </p:spPr>
            <p:txBody>
              <a:bodyPr/>
              <a:lstStyle/>
              <a:p>
                <a:r>
                  <a:rPr kumimoji="1" lang="en-US" altLang="ja-JP" dirty="0" smtClean="0"/>
                  <a:t>For mid </a:t>
                </a:r>
                <a:r>
                  <a:rPr kumimoji="1" lang="en-US" altLang="ja-JP" dirty="0"/>
                  <a:t>AND gates</a:t>
                </a:r>
              </a:p>
              <a:p>
                <a:pPr lvl="1"/>
                <a:r>
                  <a:rPr kumimoji="1" lang="en-US" altLang="ja-JP" dirty="0" smtClean="0"/>
                  <a:t>We cannot choose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≔</m:t>
                    </m:r>
                    <m:sSubSup>
                      <m:sSub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𝑝𝑟𝑒𝑣𝑖𝑜𝑢𝑠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𝑝𝑟𝑒𝑣𝑖𝑜𝑢𝑠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kumimoji="1" lang="en-US" altLang="ja-JP" dirty="0" smtClean="0"/>
                  <a:t> </a:t>
                </a:r>
              </a:p>
              <a:p>
                <a:pPr lvl="1"/>
                <a:r>
                  <a:rPr kumimoji="1" lang="en-US" altLang="ja-JP" dirty="0" smtClean="0"/>
                  <a:t>We adjust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using another </a:t>
                </a:r>
                <a:r>
                  <a:rPr kumimoji="1" lang="en-US" altLang="ja-JP" dirty="0" err="1" smtClean="0"/>
                  <a:t>ciphertext</a:t>
                </a:r>
                <a:r>
                  <a:rPr kumimoji="1"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kumimoji="1" lang="en-US" altLang="ja-JP" dirty="0" smtClean="0"/>
              </a:p>
              <a:p>
                <a:pPr marL="366713" lvl="1" indent="0">
                  <a:buNone/>
                </a:pPr>
                <a:r>
                  <a:rPr kumimoji="1" lang="en-US" altLang="ja-JP" dirty="0" smtClean="0"/>
                  <a:t> -&gt; Two k-bit </a:t>
                </a:r>
                <a:r>
                  <a:rPr kumimoji="1" lang="en-US" altLang="ja-JP" dirty="0" err="1" smtClean="0"/>
                  <a:t>ciphertexts</a:t>
                </a:r>
                <a:r>
                  <a:rPr kumimoji="1" lang="en-US" altLang="ja-JP" dirty="0" smtClean="0"/>
                  <a:t> per mid AND gate</a:t>
                </a:r>
              </a:p>
              <a:p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305800" cy="5562600"/>
              </a:xfrm>
              <a:blipFill>
                <a:blip r:embed="rId3"/>
                <a:stretch>
                  <a:fillRect l="-587" t="-9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605B1-90FB-42EA-8A32-FDAA57CD2C0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917162" y="4402989"/>
            <a:ext cx="68303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914401" y="5088789"/>
            <a:ext cx="68303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フローチャート : 組合せ 88"/>
          <p:cNvSpPr/>
          <p:nvPr/>
        </p:nvSpPr>
        <p:spPr>
          <a:xfrm rot="16200000">
            <a:off x="3909653" y="5326646"/>
            <a:ext cx="970522" cy="760420"/>
          </a:xfrm>
          <a:prstGeom prst="flowChartMerg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non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600" dirty="0" smtClean="0">
                <a:solidFill>
                  <a:schemeClr val="tx1"/>
                </a:solidFill>
                <a:latin typeface="+mn-ea"/>
                <a:cs typeface="メイリオ" pitchFamily="50" charset="-128"/>
              </a:rPr>
              <a:t>AND</a:t>
            </a:r>
            <a:endParaRPr kumimoji="1" lang="ja-JP" altLang="en-US" sz="1600" dirty="0" smtClean="0">
              <a:solidFill>
                <a:schemeClr val="tx1"/>
              </a:solidFill>
              <a:latin typeface="+mn-ea"/>
              <a:cs typeface="メイリオ" pitchFamily="50" charset="-128"/>
            </a:endParaRPr>
          </a:p>
        </p:txBody>
      </p:sp>
      <p:cxnSp>
        <p:nvCxnSpPr>
          <p:cNvPr id="30" name="直線矢印コネクタ 29"/>
          <p:cNvCxnSpPr/>
          <p:nvPr/>
        </p:nvCxnSpPr>
        <p:spPr>
          <a:xfrm>
            <a:off x="917161" y="5963678"/>
            <a:ext cx="68303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914400" y="6649478"/>
            <a:ext cx="68303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V="1">
            <a:off x="914400" y="3581400"/>
            <a:ext cx="3099563" cy="2007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カギ線コネクタ 34"/>
          <p:cNvCxnSpPr/>
          <p:nvPr/>
        </p:nvCxnSpPr>
        <p:spPr>
          <a:xfrm flipV="1">
            <a:off x="2342205" y="4034611"/>
            <a:ext cx="1671758" cy="71813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カギ線コネクタ 40"/>
          <p:cNvCxnSpPr/>
          <p:nvPr/>
        </p:nvCxnSpPr>
        <p:spPr>
          <a:xfrm>
            <a:off x="2340625" y="4752742"/>
            <a:ext cx="1673338" cy="665999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カギ線コネクタ 41"/>
          <p:cNvCxnSpPr/>
          <p:nvPr/>
        </p:nvCxnSpPr>
        <p:spPr>
          <a:xfrm flipV="1">
            <a:off x="2359879" y="5904001"/>
            <a:ext cx="1654084" cy="392539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フローチャート : 組合せ 88"/>
          <p:cNvSpPr/>
          <p:nvPr/>
        </p:nvSpPr>
        <p:spPr>
          <a:xfrm rot="16200000">
            <a:off x="6311868" y="4372250"/>
            <a:ext cx="970522" cy="760420"/>
          </a:xfrm>
          <a:prstGeom prst="flowChartMerg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non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600" dirty="0" smtClean="0">
                <a:solidFill>
                  <a:schemeClr val="tx1"/>
                </a:solidFill>
                <a:latin typeface="+mn-ea"/>
                <a:cs typeface="メイリオ" pitchFamily="50" charset="-128"/>
              </a:rPr>
              <a:t>AND</a:t>
            </a:r>
            <a:endParaRPr kumimoji="1" lang="ja-JP" altLang="en-US" sz="1600" dirty="0" smtClean="0">
              <a:solidFill>
                <a:schemeClr val="tx1"/>
              </a:solidFill>
              <a:latin typeface="+mn-ea"/>
              <a:cs typeface="メイリオ" pitchFamily="50" charset="-128"/>
            </a:endParaRPr>
          </a:p>
        </p:txBody>
      </p:sp>
      <p:cxnSp>
        <p:nvCxnSpPr>
          <p:cNvPr id="44" name="直線矢印コネクタ 43"/>
          <p:cNvCxnSpPr/>
          <p:nvPr/>
        </p:nvCxnSpPr>
        <p:spPr>
          <a:xfrm>
            <a:off x="4780605" y="3810000"/>
            <a:ext cx="306799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>
            <a:off x="7177339" y="4724399"/>
            <a:ext cx="67126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 flipV="1">
            <a:off x="4724400" y="5715000"/>
            <a:ext cx="3050822" cy="123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カギ線コネクタ 46"/>
          <p:cNvCxnSpPr/>
          <p:nvPr/>
        </p:nvCxnSpPr>
        <p:spPr>
          <a:xfrm>
            <a:off x="4779027" y="3810000"/>
            <a:ext cx="1637894" cy="713864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カギ線コネクタ 47"/>
          <p:cNvCxnSpPr/>
          <p:nvPr/>
        </p:nvCxnSpPr>
        <p:spPr>
          <a:xfrm flipV="1">
            <a:off x="4724400" y="5029200"/>
            <a:ext cx="1708746" cy="724622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5147790" y="3945504"/>
                <a:ext cx="348654" cy="514738"/>
              </a:xfrm>
              <a:prstGeom prst="rect">
                <a:avLst/>
              </a:prstGeom>
              <a:noFill/>
            </p:spPr>
            <p:txBody>
              <a:bodyPr wrap="square" tIns="72000" b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𝑑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kumimoji="1" lang="ja-JP" altLang="en-US" sz="2400" b="0" dirty="0" smtClean="0">
                  <a:latin typeface="+mn-ea"/>
                  <a:ea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790" y="3945504"/>
                <a:ext cx="348654" cy="514738"/>
              </a:xfrm>
              <a:prstGeom prst="rect">
                <a:avLst/>
              </a:prstGeom>
              <a:blipFill>
                <a:blip r:embed="rId4"/>
                <a:stretch>
                  <a:fillRect l="-5172" r="-379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/>
              <p:cNvSpPr txBox="1"/>
              <p:nvPr/>
            </p:nvSpPr>
            <p:spPr>
              <a:xfrm>
                <a:off x="5137746" y="5124062"/>
                <a:ext cx="348654" cy="514738"/>
              </a:xfrm>
              <a:prstGeom prst="rect">
                <a:avLst/>
              </a:prstGeom>
              <a:noFill/>
            </p:spPr>
            <p:txBody>
              <a:bodyPr wrap="square" tIns="72000" b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𝑑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1" lang="ja-JP" altLang="en-US" sz="2400" b="0" dirty="0" smtClean="0">
                  <a:latin typeface="+mn-ea"/>
                  <a:ea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49" name="テキスト ボックス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746" y="5124062"/>
                <a:ext cx="348654" cy="514738"/>
              </a:xfrm>
              <a:prstGeom prst="rect">
                <a:avLst/>
              </a:prstGeom>
              <a:blipFill>
                <a:blip r:embed="rId5"/>
                <a:stretch>
                  <a:fillRect l="-5263" r="-42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正方形/長方形 51"/>
          <p:cNvSpPr/>
          <p:nvPr/>
        </p:nvSpPr>
        <p:spPr>
          <a:xfrm>
            <a:off x="1600200" y="4343400"/>
            <a:ext cx="765065" cy="762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000" b="0" dirty="0" smtClean="0">
                <a:solidFill>
                  <a:schemeClr val="tx1"/>
                </a:solidFill>
                <a:latin typeface="+mn-ea"/>
                <a:cs typeface="メイリオ" pitchFamily="50" charset="-128"/>
              </a:rPr>
              <a:t>1</a:t>
            </a:r>
            <a:endParaRPr kumimoji="1" lang="ja-JP" altLang="en-US" sz="2000" b="0" dirty="0" smtClean="0">
              <a:solidFill>
                <a:schemeClr val="tx1"/>
              </a:solidFill>
              <a:latin typeface="+mn-ea"/>
              <a:cs typeface="メイリオ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1597135" y="5943600"/>
            <a:ext cx="765065" cy="762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000" b="0" dirty="0" smtClean="0">
                <a:solidFill>
                  <a:schemeClr val="tx1"/>
                </a:solidFill>
                <a:latin typeface="+mn-ea"/>
                <a:cs typeface="メイリオ" pitchFamily="50" charset="-128"/>
              </a:rPr>
              <a:t>1</a:t>
            </a:r>
            <a:endParaRPr kumimoji="1" lang="ja-JP" altLang="en-US" sz="2000" b="0" dirty="0" smtClean="0">
              <a:solidFill>
                <a:schemeClr val="tx1"/>
              </a:solidFill>
              <a:latin typeface="+mn-ea"/>
              <a:cs typeface="メイリオ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035535" y="3429000"/>
            <a:ext cx="765065" cy="762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000" b="0" dirty="0" smtClean="0">
                <a:solidFill>
                  <a:schemeClr val="tx1"/>
                </a:solidFill>
                <a:latin typeface="+mn-ea"/>
                <a:cs typeface="メイリオ" pitchFamily="50" charset="-128"/>
              </a:rPr>
              <a:t>1</a:t>
            </a:r>
            <a:endParaRPr kumimoji="1" lang="ja-JP" altLang="en-US" sz="2000" b="0" dirty="0" smtClean="0">
              <a:solidFill>
                <a:schemeClr val="tx1"/>
              </a:solidFill>
              <a:latin typeface="+mn-ea"/>
              <a:cs typeface="メイリオ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/>
              <p:cNvSpPr txBox="1"/>
              <p:nvPr/>
            </p:nvSpPr>
            <p:spPr>
              <a:xfrm>
                <a:off x="4598811" y="5771410"/>
                <a:ext cx="4011789" cy="913822"/>
              </a:xfrm>
              <a:prstGeom prst="rect">
                <a:avLst/>
              </a:prstGeom>
              <a:noFill/>
            </p:spPr>
            <p:txBody>
              <a:bodyPr wrap="square" tIns="72000" bIns="72000" rtlCol="0">
                <a:spAutoFit/>
              </a:bodyPr>
              <a:lstStyle/>
              <a:p>
                <a:r>
                  <a:rPr kumimoji="1" lang="en-US" altLang="ja-JP" sz="2000" b="0" dirty="0" smtClean="0">
                    <a:ea typeface="+mn-ea"/>
                    <a:cs typeface="メイリオ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+mn-ea"/>
                        <a:cs typeface="メイリオ" pitchFamily="50" charset="-128"/>
                      </a:rPr>
                      <m:t>𝐸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+mn-ea"/>
                        <a:cs typeface="メイリオ" pitchFamily="50" charset="-128"/>
                      </a:rPr>
                      <m:t>≔</m:t>
                    </m:r>
                  </m:oMath>
                </a14:m>
                <a:endParaRPr kumimoji="1" lang="en-US" altLang="ja-JP" sz="2000" b="0" i="1" dirty="0" smtClean="0">
                  <a:latin typeface="Cambria Math" panose="02040503050406030204" pitchFamily="18" charset="0"/>
                  <a:ea typeface="+mn-ea"/>
                  <a:cs typeface="メイリオ" pitchFamily="50" charset="-128"/>
                </a:endParaRPr>
              </a:p>
              <a:p>
                <a:r>
                  <a:rPr kumimoji="1" lang="en-US" altLang="ja-JP" sz="2000" b="0" dirty="0" smtClean="0">
                    <a:ea typeface="+mn-ea"/>
                    <a:cs typeface="メイリオ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+mn-ea"/>
                        <a:cs typeface="メイリオ" pitchFamily="50" charset="-128"/>
                      </a:rPr>
                      <m:t>𝐻</m:t>
                    </m:r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+mn-ea"/>
                            <a:cs typeface="メイリオ" pitchFamily="50" charset="-128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+mn-ea"/>
                                <a:cs typeface="メイリオ" pitchFamily="50" charset="-128"/>
                              </a:rPr>
                            </m:ctrlPr>
                          </m:sSubSup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+mn-ea"/>
                                <a:cs typeface="メイリオ" pitchFamily="50" charset="-128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+mn-ea"/>
                                <a:cs typeface="メイリオ" pitchFamily="50" charset="-128"/>
                              </a:rPr>
                              <m:t>𝐵</m:t>
                            </m:r>
                          </m:sub>
                          <m:sup>
                            <m:sSub>
                              <m:sSubPr>
                                <m:ctrlP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  <a:ea typeface="+mn-ea"/>
                                    <a:cs typeface="メイリオ" pitchFamily="50" charset="-128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  <a:ea typeface="+mn-ea"/>
                                    <a:cs typeface="メイリオ" pitchFamily="50" charset="-128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  <a:ea typeface="+mn-ea"/>
                                    <a:cs typeface="メイリオ" pitchFamily="50" charset="-128"/>
                                  </a:rPr>
                                  <m:t>𝐵</m:t>
                                </m:r>
                              </m:sub>
                            </m:sSub>
                          </m:sup>
                        </m:sSubSup>
                      </m:e>
                    </m:d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+mn-ea"/>
                        <a:cs typeface="メイリオ" pitchFamily="50" charset="-128"/>
                      </a:rPr>
                      <m:t>⊕</m:t>
                    </m:r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+mn-ea"/>
                            <a:cs typeface="メイリオ" pitchFamily="50" charset="-128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+mn-ea"/>
                                <a:cs typeface="メイリオ" pitchFamily="50" charset="-128"/>
                              </a:rPr>
                            </m:ctrlPr>
                          </m:sSubSup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+mn-ea"/>
                                <a:cs typeface="メイリオ" pitchFamily="50" charset="-128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+mn-ea"/>
                                <a:cs typeface="メイリオ" pitchFamily="50" charset="-128"/>
                              </a:rPr>
                              <m:t>𝐵</m:t>
                            </m:r>
                          </m:sub>
                          <m:sup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+mn-ea"/>
                                <a:cs typeface="メイリオ" pitchFamily="50" charset="-128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  <a:ea typeface="+mn-ea"/>
                                    <a:cs typeface="メイリオ" pitchFamily="50" charset="-128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  <a:ea typeface="+mn-ea"/>
                                    <a:cs typeface="メイリオ" pitchFamily="50" charset="-128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  <a:ea typeface="+mn-ea"/>
                                    <a:cs typeface="メイリオ" pitchFamily="50" charset="-128"/>
                                  </a:rPr>
                                  <m:t>𝐵</m:t>
                                </m:r>
                              </m:sub>
                            </m:sSub>
                          </m:sup>
                        </m:sSub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+mn-ea"/>
                            <a:cs typeface="メイリオ" pitchFamily="50" charset="-128"/>
                          </a:rPr>
                          <m:t>+</m:t>
                        </m:r>
                        <m:sSup>
                          <m:sSup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+mn-ea"/>
                                <a:cs typeface="メイリオ" pitchFamily="50" charset="-128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  <a:ea typeface="+mn-ea"/>
                                    <a:cs typeface="メイリオ" pitchFamily="50" charset="-128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  <a:ea typeface="+mn-ea"/>
                                    <a:cs typeface="メイリオ" pitchFamily="50" charset="-128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  <a:cs typeface="メイリオ" pitchFamily="50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  <a:cs typeface="メイリオ" pitchFamily="50" charset="-128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  <a:cs typeface="メイリオ" pitchFamily="50" charset="-128"/>
                                  </a:rPr>
                                  <m:t>𝐵</m:t>
                                </m:r>
                              </m:sub>
                            </m:sSub>
                          </m:sup>
                        </m:sSup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+mn-ea"/>
                                <a:cs typeface="メイリオ" pitchFamily="50" charset="-128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+mn-ea"/>
                                <a:cs typeface="メイリオ" pitchFamily="50" charset="-128"/>
                              </a:rPr>
                              <m:t>𝑑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+mn-ea"/>
                                <a:cs typeface="メイリオ" pitchFamily="50" charset="-128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endParaRPr kumimoji="1" lang="ja-JP" altLang="en-US" sz="2000" b="0" dirty="0" smtClean="0">
                  <a:latin typeface="+mn-ea"/>
                  <a:ea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55" name="テキスト ボックス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811" y="5771410"/>
                <a:ext cx="4011789" cy="9138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881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Handling multiple gates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305800" cy="5562600"/>
              </a:xfrm>
            </p:spPr>
            <p:txBody>
              <a:bodyPr/>
              <a:lstStyle/>
              <a:p>
                <a:r>
                  <a:rPr kumimoji="1" lang="en-US" altLang="ja-JP" dirty="0" smtClean="0"/>
                  <a:t>For mid </a:t>
                </a:r>
                <a:r>
                  <a:rPr kumimoji="1" lang="en-US" altLang="ja-JP" dirty="0"/>
                  <a:t>AND gates</a:t>
                </a:r>
              </a:p>
              <a:p>
                <a:pPr lvl="1"/>
                <a:r>
                  <a:rPr kumimoji="1" lang="en-US" altLang="ja-JP" dirty="0" smtClean="0"/>
                  <a:t>We cannot choose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≔</m:t>
                    </m:r>
                    <m:sSubSup>
                      <m:sSub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𝑝𝑟𝑒𝑣𝑖𝑜𝑢𝑠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𝑝𝑟𝑒𝑣𝑖𝑜𝑢𝑠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kumimoji="1" lang="en-US" altLang="ja-JP" dirty="0" smtClean="0"/>
                  <a:t> </a:t>
                </a:r>
              </a:p>
              <a:p>
                <a:pPr lvl="1"/>
                <a:r>
                  <a:rPr kumimoji="1" lang="en-US" altLang="ja-JP" dirty="0" smtClean="0"/>
                  <a:t>We adjust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using another </a:t>
                </a:r>
                <a:r>
                  <a:rPr kumimoji="1" lang="en-US" altLang="ja-JP" dirty="0" err="1" smtClean="0"/>
                  <a:t>ciphertext</a:t>
                </a:r>
                <a:r>
                  <a:rPr kumimoji="1"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kumimoji="1" lang="en-US" altLang="ja-JP" dirty="0" smtClean="0"/>
              </a:p>
              <a:p>
                <a:pPr marL="366713" lvl="1" indent="0">
                  <a:buNone/>
                </a:pPr>
                <a:r>
                  <a:rPr kumimoji="1" lang="en-US" altLang="ja-JP" dirty="0" smtClean="0"/>
                  <a:t> -&gt; Two k-bit </a:t>
                </a:r>
                <a:r>
                  <a:rPr kumimoji="1" lang="en-US" altLang="ja-JP" dirty="0" err="1" smtClean="0"/>
                  <a:t>ciphertexts</a:t>
                </a:r>
                <a:r>
                  <a:rPr kumimoji="1" lang="en-US" altLang="ja-JP" dirty="0" smtClean="0"/>
                  <a:t> per mid AND gate</a:t>
                </a:r>
              </a:p>
              <a:p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305800" cy="5562600"/>
              </a:xfrm>
              <a:blipFill>
                <a:blip r:embed="rId3"/>
                <a:stretch>
                  <a:fillRect l="-587" t="-9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605B1-90FB-42EA-8A32-FDAA57CD2C0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917162" y="4402989"/>
            <a:ext cx="68303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914401" y="5088789"/>
            <a:ext cx="68303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917161" y="5963678"/>
            <a:ext cx="68303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914400" y="6649478"/>
            <a:ext cx="68303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V="1">
            <a:off x="914400" y="3581400"/>
            <a:ext cx="3099563" cy="2007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カギ線コネクタ 34"/>
          <p:cNvCxnSpPr/>
          <p:nvPr/>
        </p:nvCxnSpPr>
        <p:spPr>
          <a:xfrm flipV="1">
            <a:off x="2342205" y="4034611"/>
            <a:ext cx="1671758" cy="71813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カギ線コネクタ 40"/>
          <p:cNvCxnSpPr/>
          <p:nvPr/>
        </p:nvCxnSpPr>
        <p:spPr>
          <a:xfrm>
            <a:off x="2340625" y="4752742"/>
            <a:ext cx="1673338" cy="665999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カギ線コネクタ 41"/>
          <p:cNvCxnSpPr/>
          <p:nvPr/>
        </p:nvCxnSpPr>
        <p:spPr>
          <a:xfrm flipV="1">
            <a:off x="2359879" y="5904001"/>
            <a:ext cx="1654084" cy="392539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>
            <a:off x="4780605" y="3810000"/>
            <a:ext cx="306799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>
            <a:off x="7177339" y="4724399"/>
            <a:ext cx="67126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 flipV="1">
            <a:off x="4724400" y="5715000"/>
            <a:ext cx="3050822" cy="123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カギ線コネクタ 46"/>
          <p:cNvCxnSpPr/>
          <p:nvPr/>
        </p:nvCxnSpPr>
        <p:spPr>
          <a:xfrm>
            <a:off x="4779027" y="3810000"/>
            <a:ext cx="1637894" cy="713864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カギ線コネクタ 47"/>
          <p:cNvCxnSpPr/>
          <p:nvPr/>
        </p:nvCxnSpPr>
        <p:spPr>
          <a:xfrm flipV="1">
            <a:off x="4724400" y="5029200"/>
            <a:ext cx="1708746" cy="724622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5147790" y="3945504"/>
                <a:ext cx="348654" cy="514738"/>
              </a:xfrm>
              <a:prstGeom prst="rect">
                <a:avLst/>
              </a:prstGeom>
              <a:noFill/>
            </p:spPr>
            <p:txBody>
              <a:bodyPr wrap="square" tIns="72000" b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𝑑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kumimoji="1" lang="ja-JP" altLang="en-US" sz="2400" b="0" dirty="0" smtClean="0">
                  <a:latin typeface="+mn-ea"/>
                  <a:ea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790" y="3945504"/>
                <a:ext cx="348654" cy="514738"/>
              </a:xfrm>
              <a:prstGeom prst="rect">
                <a:avLst/>
              </a:prstGeom>
              <a:blipFill>
                <a:blip r:embed="rId4"/>
                <a:stretch>
                  <a:fillRect l="-5172" r="-379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/>
              <p:cNvSpPr txBox="1"/>
              <p:nvPr/>
            </p:nvSpPr>
            <p:spPr>
              <a:xfrm>
                <a:off x="5137746" y="5124062"/>
                <a:ext cx="348654" cy="514738"/>
              </a:xfrm>
              <a:prstGeom prst="rect">
                <a:avLst/>
              </a:prstGeom>
              <a:noFill/>
            </p:spPr>
            <p:txBody>
              <a:bodyPr wrap="square" tIns="72000" b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𝑑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1" lang="ja-JP" altLang="en-US" sz="2400" b="0" dirty="0" smtClean="0">
                  <a:latin typeface="+mn-ea"/>
                  <a:ea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49" name="テキスト ボックス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746" y="5124062"/>
                <a:ext cx="348654" cy="514738"/>
              </a:xfrm>
              <a:prstGeom prst="rect">
                <a:avLst/>
              </a:prstGeom>
              <a:blipFill>
                <a:blip r:embed="rId5"/>
                <a:stretch>
                  <a:fillRect l="-5263" r="-42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正方形/長方形 30"/>
          <p:cNvSpPr/>
          <p:nvPr/>
        </p:nvSpPr>
        <p:spPr>
          <a:xfrm>
            <a:off x="6400800" y="4343400"/>
            <a:ext cx="765065" cy="762000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000" b="0" dirty="0" smtClean="0">
                <a:solidFill>
                  <a:schemeClr val="tx1"/>
                </a:solidFill>
                <a:latin typeface="+mn-ea"/>
                <a:cs typeface="メイリオ" pitchFamily="50" charset="-128"/>
              </a:rPr>
              <a:t>2</a:t>
            </a:r>
            <a:endParaRPr kumimoji="1" lang="ja-JP" altLang="en-US" sz="2000" b="0" dirty="0" smtClean="0">
              <a:solidFill>
                <a:schemeClr val="tx1"/>
              </a:solidFill>
              <a:latin typeface="+mn-ea"/>
              <a:cs typeface="メイリオ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962400" y="5257800"/>
            <a:ext cx="765065" cy="762000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000" b="0" dirty="0" smtClean="0">
                <a:solidFill>
                  <a:schemeClr val="tx1"/>
                </a:solidFill>
                <a:latin typeface="+mn-ea"/>
                <a:cs typeface="メイリオ" pitchFamily="50" charset="-128"/>
              </a:rPr>
              <a:t>2</a:t>
            </a:r>
            <a:endParaRPr kumimoji="1" lang="ja-JP" altLang="en-US" sz="2000" b="0" dirty="0" smtClean="0">
              <a:solidFill>
                <a:schemeClr val="tx1"/>
              </a:solidFill>
              <a:latin typeface="+mn-ea"/>
              <a:cs typeface="メイリオ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1600200" y="4343400"/>
            <a:ext cx="765065" cy="762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000" b="0" dirty="0" smtClean="0">
                <a:solidFill>
                  <a:schemeClr val="tx1"/>
                </a:solidFill>
                <a:latin typeface="+mn-ea"/>
                <a:cs typeface="メイリオ" pitchFamily="50" charset="-128"/>
              </a:rPr>
              <a:t>1</a:t>
            </a:r>
            <a:endParaRPr kumimoji="1" lang="ja-JP" altLang="en-US" sz="2000" b="0" dirty="0" smtClean="0">
              <a:solidFill>
                <a:schemeClr val="tx1"/>
              </a:solidFill>
              <a:latin typeface="+mn-ea"/>
              <a:cs typeface="メイリオ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1597135" y="5943600"/>
            <a:ext cx="765065" cy="762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000" b="0" dirty="0" smtClean="0">
                <a:solidFill>
                  <a:schemeClr val="tx1"/>
                </a:solidFill>
                <a:latin typeface="+mn-ea"/>
                <a:cs typeface="メイリオ" pitchFamily="50" charset="-128"/>
              </a:rPr>
              <a:t>1</a:t>
            </a:r>
            <a:endParaRPr kumimoji="1" lang="ja-JP" altLang="en-US" sz="2000" b="0" dirty="0" smtClean="0">
              <a:solidFill>
                <a:schemeClr val="tx1"/>
              </a:solidFill>
              <a:latin typeface="+mn-ea"/>
              <a:cs typeface="メイリオ" pitchFamily="50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4035535" y="3429000"/>
            <a:ext cx="765065" cy="762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000" b="0" dirty="0" smtClean="0">
                <a:solidFill>
                  <a:schemeClr val="tx1"/>
                </a:solidFill>
                <a:latin typeface="+mn-ea"/>
                <a:cs typeface="メイリオ" pitchFamily="50" charset="-128"/>
              </a:rPr>
              <a:t>1</a:t>
            </a:r>
            <a:endParaRPr kumimoji="1" lang="ja-JP" altLang="en-US" sz="2000" b="0" dirty="0" smtClean="0">
              <a:solidFill>
                <a:schemeClr val="tx1"/>
              </a:solidFill>
              <a:latin typeface="+mn-ea"/>
              <a:cs typeface="メイリオ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/>
              <p:cNvSpPr txBox="1"/>
              <p:nvPr/>
            </p:nvSpPr>
            <p:spPr>
              <a:xfrm>
                <a:off x="4598811" y="5771410"/>
                <a:ext cx="4011789" cy="913822"/>
              </a:xfrm>
              <a:prstGeom prst="rect">
                <a:avLst/>
              </a:prstGeom>
              <a:noFill/>
            </p:spPr>
            <p:txBody>
              <a:bodyPr wrap="square" tIns="72000" bIns="72000" rtlCol="0">
                <a:spAutoFit/>
              </a:bodyPr>
              <a:lstStyle/>
              <a:p>
                <a:r>
                  <a:rPr kumimoji="1" lang="en-US" altLang="ja-JP" sz="2000" b="0" dirty="0" smtClean="0">
                    <a:ea typeface="+mn-ea"/>
                    <a:cs typeface="メイリオ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+mn-ea"/>
                        <a:cs typeface="メイリオ" pitchFamily="50" charset="-128"/>
                      </a:rPr>
                      <m:t>𝐸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+mn-ea"/>
                        <a:cs typeface="メイリオ" pitchFamily="50" charset="-128"/>
                      </a:rPr>
                      <m:t>≔</m:t>
                    </m:r>
                  </m:oMath>
                </a14:m>
                <a:endParaRPr kumimoji="1" lang="en-US" altLang="ja-JP" sz="2000" b="0" i="1" dirty="0" smtClean="0">
                  <a:latin typeface="Cambria Math" panose="02040503050406030204" pitchFamily="18" charset="0"/>
                  <a:ea typeface="+mn-ea"/>
                  <a:cs typeface="メイリオ" pitchFamily="50" charset="-128"/>
                </a:endParaRPr>
              </a:p>
              <a:p>
                <a:r>
                  <a:rPr kumimoji="1" lang="en-US" altLang="ja-JP" sz="2000" b="0" dirty="0" smtClean="0">
                    <a:ea typeface="+mn-ea"/>
                    <a:cs typeface="メイリオ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+mn-ea"/>
                        <a:cs typeface="メイリオ" pitchFamily="50" charset="-128"/>
                      </a:rPr>
                      <m:t>𝐻</m:t>
                    </m:r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+mn-ea"/>
                            <a:cs typeface="メイリオ" pitchFamily="50" charset="-128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+mn-ea"/>
                                <a:cs typeface="メイリオ" pitchFamily="50" charset="-128"/>
                              </a:rPr>
                            </m:ctrlPr>
                          </m:sSubSup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+mn-ea"/>
                                <a:cs typeface="メイリオ" pitchFamily="50" charset="-128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+mn-ea"/>
                                <a:cs typeface="メイリオ" pitchFamily="50" charset="-128"/>
                              </a:rPr>
                              <m:t>𝐵</m:t>
                            </m:r>
                          </m:sub>
                          <m:sup>
                            <m:sSub>
                              <m:sSubPr>
                                <m:ctrlP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  <a:ea typeface="+mn-ea"/>
                                    <a:cs typeface="メイリオ" pitchFamily="50" charset="-128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  <a:ea typeface="+mn-ea"/>
                                    <a:cs typeface="メイリオ" pitchFamily="50" charset="-128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  <a:ea typeface="+mn-ea"/>
                                    <a:cs typeface="メイリオ" pitchFamily="50" charset="-128"/>
                                  </a:rPr>
                                  <m:t>𝐵</m:t>
                                </m:r>
                              </m:sub>
                            </m:sSub>
                          </m:sup>
                        </m:sSubSup>
                      </m:e>
                    </m:d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+mn-ea"/>
                        <a:cs typeface="メイリオ" pitchFamily="50" charset="-128"/>
                      </a:rPr>
                      <m:t>⊕</m:t>
                    </m:r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+mn-ea"/>
                            <a:cs typeface="メイリオ" pitchFamily="50" charset="-128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+mn-ea"/>
                                <a:cs typeface="メイリオ" pitchFamily="50" charset="-128"/>
                              </a:rPr>
                            </m:ctrlPr>
                          </m:sSubSup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+mn-ea"/>
                                <a:cs typeface="メイリオ" pitchFamily="50" charset="-128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+mn-ea"/>
                                <a:cs typeface="メイリオ" pitchFamily="50" charset="-128"/>
                              </a:rPr>
                              <m:t>𝐵</m:t>
                            </m:r>
                          </m:sub>
                          <m:sup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+mn-ea"/>
                                <a:cs typeface="メイリオ" pitchFamily="50" charset="-128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  <a:ea typeface="+mn-ea"/>
                                    <a:cs typeface="メイリオ" pitchFamily="50" charset="-128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  <a:ea typeface="+mn-ea"/>
                                    <a:cs typeface="メイリオ" pitchFamily="50" charset="-128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  <a:ea typeface="+mn-ea"/>
                                    <a:cs typeface="メイリオ" pitchFamily="50" charset="-128"/>
                                  </a:rPr>
                                  <m:t>𝐵</m:t>
                                </m:r>
                              </m:sub>
                            </m:sSub>
                          </m:sup>
                        </m:sSub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+mn-ea"/>
                            <a:cs typeface="メイリオ" pitchFamily="50" charset="-128"/>
                          </a:rPr>
                          <m:t>+</m:t>
                        </m:r>
                        <m:sSup>
                          <m:sSup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+mn-ea"/>
                                <a:cs typeface="メイリオ" pitchFamily="50" charset="-128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  <a:ea typeface="+mn-ea"/>
                                    <a:cs typeface="メイリオ" pitchFamily="50" charset="-128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  <a:ea typeface="+mn-ea"/>
                                    <a:cs typeface="メイリオ" pitchFamily="50" charset="-128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  <a:cs typeface="メイリオ" pitchFamily="50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  <a:cs typeface="メイリオ" pitchFamily="50" charset="-128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  <a:cs typeface="メイリオ" pitchFamily="50" charset="-128"/>
                                  </a:rPr>
                                  <m:t>𝐵</m:t>
                                </m:r>
                              </m:sub>
                            </m:sSub>
                          </m:sup>
                        </m:sSup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+mn-ea"/>
                                <a:cs typeface="メイリオ" pitchFamily="50" charset="-128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+mn-ea"/>
                                <a:cs typeface="メイリオ" pitchFamily="50" charset="-128"/>
                              </a:rPr>
                              <m:t>𝑑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+mn-ea"/>
                                <a:cs typeface="メイリオ" pitchFamily="50" charset="-128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endParaRPr kumimoji="1" lang="ja-JP" altLang="en-US" sz="2000" b="0" dirty="0" smtClean="0">
                  <a:latin typeface="+mn-ea"/>
                  <a:ea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40" name="テキスト ボックス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811" y="5771410"/>
                <a:ext cx="4011789" cy="9138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0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Garbling other types of gate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OR, XOR, NAND, and other standard gates can be garbled in a similar way</a:t>
            </a:r>
            <a:endParaRPr kumimoji="1" lang="en-US" altLang="ja-JP" dirty="0"/>
          </a:p>
          <a:p>
            <a:pPr lvl="1"/>
            <a:endParaRPr kumimoji="1" lang="en-US" altLang="ja-JP" dirty="0" smtClean="0"/>
          </a:p>
          <a:p>
            <a:r>
              <a:rPr kumimoji="1" lang="en-US" altLang="ja-JP" dirty="0" smtClean="0"/>
              <a:t>We can further reduce the </a:t>
            </a:r>
            <a:r>
              <a:rPr kumimoji="1" lang="en-US" altLang="ja-JP" dirty="0" err="1" smtClean="0"/>
              <a:t>ciphertext</a:t>
            </a:r>
            <a:r>
              <a:rPr kumimoji="1" lang="en-US" altLang="ja-JP" dirty="0" smtClean="0"/>
              <a:t> when garbling an XOR gate:</a:t>
            </a:r>
          </a:p>
          <a:p>
            <a:pPr lvl="1"/>
            <a:r>
              <a:rPr kumimoji="1" lang="en-US" altLang="ja-JP" dirty="0" smtClean="0"/>
              <a:t>No </a:t>
            </a:r>
            <a:r>
              <a:rPr kumimoji="1" lang="en-US" altLang="ja-JP" dirty="0" err="1" smtClean="0"/>
              <a:t>ciphertext</a:t>
            </a:r>
            <a:r>
              <a:rPr kumimoji="1" lang="en-US" altLang="ja-JP" dirty="0" smtClean="0"/>
              <a:t> per input XOR gate</a:t>
            </a:r>
          </a:p>
          <a:p>
            <a:pPr lvl="1"/>
            <a:r>
              <a:rPr kumimoji="1" lang="en-US" altLang="ja-JP" dirty="0" smtClean="0"/>
              <a:t>Single k-bit </a:t>
            </a:r>
            <a:r>
              <a:rPr kumimoji="1" lang="en-US" altLang="ja-JP" dirty="0" err="1" smtClean="0"/>
              <a:t>ciphertext</a:t>
            </a:r>
            <a:r>
              <a:rPr kumimoji="1" lang="en-US" altLang="ja-JP" dirty="0" smtClean="0"/>
              <a:t> per mid XOR gate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605B1-90FB-42EA-8A32-FDAA57CD2C0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5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Security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562600"/>
          </a:xfrm>
        </p:spPr>
        <p:txBody>
          <a:bodyPr/>
          <a:lstStyle/>
          <a:p>
            <a:r>
              <a:rPr kumimoji="1" lang="en-US" altLang="ja-JP" dirty="0" smtClean="0"/>
              <a:t>Simulation-based privacy [BHR12]</a:t>
            </a:r>
          </a:p>
          <a:p>
            <a:pPr lvl="1"/>
            <a:r>
              <a:rPr kumimoji="1" lang="en-US" altLang="ja-JP" dirty="0" smtClean="0"/>
              <a:t>proved in the random oracle model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A </a:t>
            </a:r>
            <a:r>
              <a:rPr kumimoji="1" lang="en-US" altLang="ja-JP" dirty="0"/>
              <a:t>variant of correlation </a:t>
            </a:r>
            <a:r>
              <a:rPr kumimoji="1" lang="en-US" altLang="ja-JP" dirty="0" smtClean="0"/>
              <a:t>robustness is sufficient but complicated and artificial</a:t>
            </a:r>
            <a:endParaRPr kumimoji="1" lang="en-US" altLang="ja-JP" dirty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605B1-90FB-42EA-8A32-FDAA57CD2C0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Agenda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Lower bound and our result</a:t>
            </a:r>
          </a:p>
          <a:p>
            <a:endParaRPr kumimoji="1" lang="en-US" altLang="ja-JP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Garbling single AND gate</a:t>
            </a:r>
          </a:p>
          <a:p>
            <a:endParaRPr kumimoji="1"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Garbling multiple </a:t>
            </a:r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gates and </a:t>
            </a:r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other </a:t>
            </a:r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types</a:t>
            </a:r>
            <a:endParaRPr kumimoji="1" lang="en-US" altLang="ja-JP" dirty="0">
              <a:solidFill>
                <a:schemeClr val="bg1">
                  <a:lumMod val="75000"/>
                </a:schemeClr>
              </a:solidFill>
            </a:endParaRP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Efficiency comparison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605B1-90FB-42EA-8A32-FDAA57CD2C0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Comparison </a:t>
            </a:r>
            <a:r>
              <a:rPr lang="en-US" altLang="ja-JP" dirty="0" smtClean="0"/>
              <a:t>(in plain setting)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7924800" cy="5791200"/>
              </a:xfrm>
            </p:spPr>
            <p:txBody>
              <a:bodyPr>
                <a:normAutofit lnSpcReduction="10000"/>
              </a:bodyPr>
              <a:lstStyle/>
              <a:p>
                <a:endParaRPr lang="en-US" altLang="ja-JP" dirty="0" smtClean="0"/>
              </a:p>
              <a:p>
                <a:endParaRPr lang="en-US" altLang="ja-JP" dirty="0" smtClean="0"/>
              </a:p>
              <a:p>
                <a:endParaRPr lang="en-US" altLang="ja-JP" dirty="0" smtClean="0"/>
              </a:p>
              <a:p>
                <a:endParaRPr lang="en-US" altLang="ja-JP" dirty="0" smtClean="0"/>
              </a:p>
              <a:p>
                <a:endParaRPr lang="en-US" altLang="ja-JP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ja-JP" dirty="0" smtClean="0"/>
                  <a:t>: number of gates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ja-JP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ja-JP" dirty="0" smtClean="0"/>
                  <a:t> number of AND gates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altLang="ja-JP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𝑚𝑖𝑑</m:t>
                        </m:r>
                      </m:sub>
                    </m:sSub>
                    <m:r>
                      <a:rPr lang="en-US" altLang="ja-JP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𝑚𝑖𝑑</m:t>
                        </m:r>
                      </m:sub>
                    </m:sSub>
                  </m:oMath>
                </a14:m>
                <a:r>
                  <a:rPr lang="en-US" altLang="ja-JP" dirty="0" smtClean="0"/>
                  <a:t>: number of input AND, mid AND, and mid XOR gates</a:t>
                </a:r>
              </a:p>
              <a:p>
                <a:r>
                  <a:rPr lang="en-US" altLang="ja-JP" dirty="0" smtClean="0"/>
                  <a:t>Our scheme is more efficient than half gates if </a:t>
                </a:r>
                <a14:m>
                  <m:oMath xmlns:m="http://schemas.openxmlformats.org/officeDocument/2006/math">
                    <m:r>
                      <a:rPr lang="en-US" altLang="ja-JP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ja-JP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ja-JP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ja-JP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ja-JP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mtClean="0">
                                <a:latin typeface="Cambria Math" panose="02040503050406030204" pitchFamily="18" charset="0"/>
                              </a:rPr>
                              <m:t>𝑚𝑖𝑑</m:t>
                            </m:r>
                          </m:sub>
                        </m:sSub>
                      </m:e>
                    </m:d>
                    <m:r>
                      <a:rPr lang="en-US" altLang="ja-JP" smtClean="0">
                        <a:latin typeface="Cambria Math" panose="02040503050406030204" pitchFamily="18" charset="0"/>
                      </a:rPr>
                      <m:t>−8</m:t>
                    </m:r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ja-JP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ja-JP" dirty="0" smtClean="0"/>
              </a:p>
              <a:p>
                <a:pPr lvl="1"/>
                <a:r>
                  <a:rPr lang="en-US" altLang="ja-JP" dirty="0" smtClean="0"/>
                  <a:t>Half gates may still be the most efficient in most realistic circuits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7924800" cy="5791200"/>
              </a:xfrm>
              <a:blipFill>
                <a:blip r:embed="rId3"/>
                <a:stretch>
                  <a:fillRect l="-615" r="-23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05B1-90FB-42EA-8A32-FDAA57CD2C03}" type="slidenum">
              <a:rPr lang="en-US" smtClean="0"/>
              <a:pPr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4535572"/>
                  </p:ext>
                </p:extLst>
              </p:nvPr>
            </p:nvGraphicFramePr>
            <p:xfrm>
              <a:off x="152400" y="1219200"/>
              <a:ext cx="8804022" cy="19944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0830">
                      <a:extLst>
                        <a:ext uri="{9D8B030D-6E8A-4147-A177-3AD203B41FA5}">
                          <a16:colId xmlns:a16="http://schemas.microsoft.com/office/drawing/2014/main" val="1524756175"/>
                        </a:ext>
                      </a:extLst>
                    </a:gridCol>
                    <a:gridCol w="1689259">
                      <a:extLst>
                        <a:ext uri="{9D8B030D-6E8A-4147-A177-3AD203B41FA5}">
                          <a16:colId xmlns:a16="http://schemas.microsoft.com/office/drawing/2014/main" val="1511065565"/>
                        </a:ext>
                      </a:extLst>
                    </a:gridCol>
                    <a:gridCol w="1689259">
                      <a:extLst>
                        <a:ext uri="{9D8B030D-6E8A-4147-A177-3AD203B41FA5}">
                          <a16:colId xmlns:a16="http://schemas.microsoft.com/office/drawing/2014/main" val="3502878601"/>
                        </a:ext>
                      </a:extLst>
                    </a:gridCol>
                    <a:gridCol w="3864674">
                      <a:extLst>
                        <a:ext uri="{9D8B030D-6E8A-4147-A177-3AD203B41FA5}">
                          <a16:colId xmlns:a16="http://schemas.microsoft.com/office/drawing/2014/main" val="1589329830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>
                              <a:latin typeface="+mn-lt"/>
                            </a:rPr>
                            <a:t>Technique</a:t>
                          </a:r>
                          <a:endParaRPr kumimoji="1" lang="ja-JP" alt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>
                              <a:latin typeface="+mn-lt"/>
                            </a:rPr>
                            <a:t># of k-bit</a:t>
                          </a:r>
                          <a:r>
                            <a:rPr kumimoji="1" lang="en-US" altLang="ja-JP" sz="2000" baseline="0" dirty="0" smtClean="0">
                              <a:latin typeface="+mn-lt"/>
                            </a:rPr>
                            <a:t> </a:t>
                          </a:r>
                          <a:r>
                            <a:rPr kumimoji="1" lang="en-US" altLang="ja-JP" sz="2000" baseline="0" dirty="0" err="1" smtClean="0">
                              <a:latin typeface="+mn-lt"/>
                            </a:rPr>
                            <a:t>ciphertext</a:t>
                          </a:r>
                          <a:r>
                            <a:rPr kumimoji="1" lang="en-US" altLang="ja-JP" sz="2000" baseline="0" dirty="0" smtClean="0">
                              <a:latin typeface="+mn-lt"/>
                            </a:rPr>
                            <a:t>/gate</a:t>
                          </a:r>
                          <a:endParaRPr kumimoji="1" lang="ja-JP" alt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</a:rPr>
                            <a:t>total</a:t>
                          </a:r>
                          <a:r>
                            <a:rPr kumimoji="1" lang="en-US" altLang="ja-JP" sz="2000" baseline="0" dirty="0" smtClean="0">
                              <a:latin typeface="+mn-lt"/>
                            </a:rPr>
                            <a:t> bits of garbled circuit</a:t>
                          </a:r>
                          <a:endParaRPr kumimoji="1" lang="ja-JP" alt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12159569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kumimoji="1" lang="ja-JP" alt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XOR</a:t>
                          </a:r>
                          <a:endParaRPr kumimoji="1" lang="ja-JP" altLang="en-US" sz="200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AND</a:t>
                          </a:r>
                          <a:endParaRPr kumimoji="1" lang="ja-JP" altLang="en-US" sz="200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kumimoji="1" lang="ja-JP" alt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3428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>
                              <a:latin typeface="+mn-lt"/>
                            </a:rPr>
                            <a:t>Classical</a:t>
                          </a:r>
                          <a:endParaRPr kumimoji="1" lang="ja-JP" alt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kumimoji="1" lang="ja-JP" alt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kumimoji="1" lang="ja-JP" alt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oMath>
                            </m:oMathPara>
                          </a14:m>
                          <a:endParaRPr kumimoji="1" lang="ja-JP" alt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12746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>
                              <a:latin typeface="+mn-lt"/>
                            </a:rPr>
                            <a:t>half</a:t>
                          </a:r>
                          <a:r>
                            <a:rPr kumimoji="1" lang="en-US" altLang="ja-JP" sz="2000" baseline="0" dirty="0" smtClean="0">
                              <a:latin typeface="+mn-lt"/>
                            </a:rPr>
                            <a:t> gates</a:t>
                          </a:r>
                          <a:endParaRPr kumimoji="1" lang="ja-JP" alt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kumimoji="1" lang="ja-JP" alt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kumimoji="1" lang="ja-JP" alt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sSub>
                                  <m:sSubPr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72573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b="1" i="1" dirty="0" smtClean="0">
                              <a:latin typeface="+mn-lt"/>
                            </a:rPr>
                            <a:t>This work</a:t>
                          </a:r>
                          <a:endParaRPr kumimoji="1" lang="ja-JP" altLang="en-US" sz="2000" b="1" i="1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{0,1}</m:t>
                                </m:r>
                              </m:oMath>
                            </m:oMathPara>
                          </a14:m>
                          <a:endParaRPr kumimoji="1" lang="ja-JP" alt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{1,2}</m:t>
                                </m:r>
                              </m:oMath>
                            </m:oMathPara>
                          </a14:m>
                          <a:endParaRPr kumimoji="1" lang="ja-JP" alt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sSub>
                                  <m:sSubPr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𝑖𝑛</m:t>
                                    </m:r>
                                  </m:sub>
                                </m:sSub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sSub>
                                  <m:sSubPr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𝑚𝑖𝑑</m:t>
                                    </m:r>
                                  </m:sub>
                                </m:sSub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𝑚𝑖𝑑</m:t>
                                    </m:r>
                                  </m:sub>
                                </m:sSub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54166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4535572"/>
                  </p:ext>
                </p:extLst>
              </p:nvPr>
            </p:nvGraphicFramePr>
            <p:xfrm>
              <a:off x="152400" y="1219200"/>
              <a:ext cx="8804022" cy="19944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0830">
                      <a:extLst>
                        <a:ext uri="{9D8B030D-6E8A-4147-A177-3AD203B41FA5}">
                          <a16:colId xmlns:a16="http://schemas.microsoft.com/office/drawing/2014/main" val="1524756175"/>
                        </a:ext>
                      </a:extLst>
                    </a:gridCol>
                    <a:gridCol w="1689259">
                      <a:extLst>
                        <a:ext uri="{9D8B030D-6E8A-4147-A177-3AD203B41FA5}">
                          <a16:colId xmlns:a16="http://schemas.microsoft.com/office/drawing/2014/main" val="1511065565"/>
                        </a:ext>
                      </a:extLst>
                    </a:gridCol>
                    <a:gridCol w="1689259">
                      <a:extLst>
                        <a:ext uri="{9D8B030D-6E8A-4147-A177-3AD203B41FA5}">
                          <a16:colId xmlns:a16="http://schemas.microsoft.com/office/drawing/2014/main" val="3502878601"/>
                        </a:ext>
                      </a:extLst>
                    </a:gridCol>
                    <a:gridCol w="3864674">
                      <a:extLst>
                        <a:ext uri="{9D8B030D-6E8A-4147-A177-3AD203B41FA5}">
                          <a16:colId xmlns:a16="http://schemas.microsoft.com/office/drawing/2014/main" val="1589329830"/>
                        </a:ext>
                      </a:extLst>
                    </a:gridCol>
                  </a:tblGrid>
                  <a:tr h="396240">
                    <a:tc rowSpan="2"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>
                              <a:latin typeface="+mn-lt"/>
                            </a:rPr>
                            <a:t>Technique</a:t>
                          </a:r>
                          <a:endParaRPr kumimoji="1" lang="ja-JP" alt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>
                              <a:latin typeface="+mn-lt"/>
                            </a:rPr>
                            <a:t># of k-bit</a:t>
                          </a:r>
                          <a:r>
                            <a:rPr kumimoji="1" lang="en-US" altLang="ja-JP" sz="2000" baseline="0" dirty="0" smtClean="0">
                              <a:latin typeface="+mn-lt"/>
                            </a:rPr>
                            <a:t> </a:t>
                          </a:r>
                          <a:r>
                            <a:rPr kumimoji="1" lang="en-US" altLang="ja-JP" sz="2000" baseline="0" dirty="0" err="1" smtClean="0">
                              <a:latin typeface="+mn-lt"/>
                            </a:rPr>
                            <a:t>ciphertext</a:t>
                          </a:r>
                          <a:r>
                            <a:rPr kumimoji="1" lang="en-US" altLang="ja-JP" sz="2000" baseline="0" dirty="0" smtClean="0">
                              <a:latin typeface="+mn-lt"/>
                            </a:rPr>
                            <a:t>/gate</a:t>
                          </a:r>
                          <a:endParaRPr kumimoji="1" lang="ja-JP" alt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</a:rPr>
                            <a:t>total</a:t>
                          </a:r>
                          <a:r>
                            <a:rPr kumimoji="1" lang="en-US" altLang="ja-JP" sz="2000" baseline="0" dirty="0" smtClean="0">
                              <a:latin typeface="+mn-lt"/>
                            </a:rPr>
                            <a:t> bits of garbled circuit</a:t>
                          </a:r>
                          <a:endParaRPr kumimoji="1" lang="ja-JP" alt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12159569"/>
                      </a:ext>
                    </a:extLst>
                  </a:tr>
                  <a:tr h="396240">
                    <a:tc vMerge="1">
                      <a:txBody>
                        <a:bodyPr/>
                        <a:lstStyle/>
                        <a:p>
                          <a:endParaRPr kumimoji="1" lang="ja-JP" alt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XOR</a:t>
                          </a:r>
                          <a:endParaRPr kumimoji="1" lang="ja-JP" altLang="en-US" sz="200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solidFill>
                                <a:schemeClr val="bg1"/>
                              </a:solidFill>
                              <a:latin typeface="+mn-lt"/>
                            </a:rPr>
                            <a:t>AND</a:t>
                          </a:r>
                          <a:endParaRPr kumimoji="1" lang="ja-JP" altLang="en-US" sz="200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kumimoji="1" lang="ja-JP" alt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342883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>
                              <a:latin typeface="+mn-lt"/>
                            </a:rPr>
                            <a:t>Classical</a:t>
                          </a:r>
                          <a:endParaRPr kumimoji="1" lang="ja-JP" alt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93141" t="-207692" r="-330686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192446" t="-207692" r="-229496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128233" t="-207692" r="-631" b="-2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127467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>
                              <a:latin typeface="+mn-lt"/>
                            </a:rPr>
                            <a:t>half</a:t>
                          </a:r>
                          <a:r>
                            <a:rPr kumimoji="1" lang="en-US" altLang="ja-JP" sz="2000" baseline="0" dirty="0" smtClean="0">
                              <a:latin typeface="+mn-lt"/>
                            </a:rPr>
                            <a:t> gates</a:t>
                          </a:r>
                          <a:endParaRPr kumimoji="1" lang="ja-JP" alt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93141" t="-303030" r="-330686" b="-1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192446" t="-303030" r="-229496" b="-1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128233" t="-303030" r="-631" b="-1242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7257385"/>
                      </a:ext>
                    </a:extLst>
                  </a:tr>
                  <a:tr h="409512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b="1" i="1" dirty="0" smtClean="0">
                              <a:latin typeface="+mn-lt"/>
                            </a:rPr>
                            <a:t>This work</a:t>
                          </a:r>
                          <a:endParaRPr kumimoji="1" lang="ja-JP" altLang="en-US" sz="2000" b="1" i="1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93141" t="-397015" r="-330686" b="-223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192446" t="-397015" r="-229496" b="-223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128233" t="-397015" r="-631" b="-223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541667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0510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66800"/>
            <a:ext cx="7890932" cy="5562600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Evaluate the circuit w/o knowing </a:t>
            </a:r>
            <a:r>
              <a:rPr lang="en-US" altLang="ja-JP" dirty="0" smtClean="0"/>
              <a:t>truth values</a:t>
            </a:r>
            <a:endParaRPr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</p:txBody>
      </p:sp>
      <p:sp>
        <p:nvSpPr>
          <p:cNvPr id="84" name="角丸四角形 83"/>
          <p:cNvSpPr/>
          <p:nvPr/>
        </p:nvSpPr>
        <p:spPr>
          <a:xfrm>
            <a:off x="4191000" y="2286000"/>
            <a:ext cx="4511105" cy="40386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8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8" name="角丸四角形 97"/>
          <p:cNvSpPr/>
          <p:nvPr/>
        </p:nvSpPr>
        <p:spPr>
          <a:xfrm>
            <a:off x="381000" y="2281885"/>
            <a:ext cx="2885669" cy="40386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8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Garbling scheme</a:t>
            </a:r>
            <a:endParaRPr lang="ja-JP" altLang="en-US" dirty="0"/>
          </a:p>
        </p:txBody>
      </p:sp>
      <p:sp>
        <p:nvSpPr>
          <p:cNvPr id="34" name="右矢印 33"/>
          <p:cNvSpPr/>
          <p:nvPr/>
        </p:nvSpPr>
        <p:spPr>
          <a:xfrm>
            <a:off x="3429000" y="3537609"/>
            <a:ext cx="628163" cy="1619812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8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5333999" y="3231610"/>
            <a:ext cx="2532362" cy="2368317"/>
            <a:chOff x="5293937" y="3499082"/>
            <a:chExt cx="2249863" cy="2368317"/>
          </a:xfrm>
        </p:grpSpPr>
        <p:sp>
          <p:nvSpPr>
            <p:cNvPr id="70" name="正方形/長方形 69"/>
            <p:cNvSpPr/>
            <p:nvPr/>
          </p:nvSpPr>
          <p:spPr>
            <a:xfrm>
              <a:off x="5334000" y="3499082"/>
              <a:ext cx="2209800" cy="236831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7200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テキスト ボックス 61"/>
                <p:cNvSpPr txBox="1"/>
                <p:nvPr/>
              </p:nvSpPr>
              <p:spPr>
                <a:xfrm>
                  <a:off x="5293937" y="3728966"/>
                  <a:ext cx="2200293" cy="16878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||</m:t>
                            </m:r>
                            <m:sSubSup>
                              <m:sSubSupPr>
                                <m:ctrlP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e>
                        </m:d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sSubSup>
                          <m:sSubSup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oMath>
                    </m:oMathPara>
                  </a14:m>
                  <a:endParaRPr lang="en-US" altLang="ja-JP" sz="2400" b="0" dirty="0" smtClean="0">
                    <a:latin typeface="+mn-lt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||</m:t>
                            </m:r>
                            <m:sSubSup>
                              <m:sSubSupPr>
                                <m:ctrlP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e>
                        </m:d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sSubSup>
                          <m:sSubSup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oMath>
                    </m:oMathPara>
                  </a14:m>
                  <a:endParaRPr lang="en-US" altLang="ja-JP" sz="2400" dirty="0" smtClean="0">
                    <a:latin typeface="+mn-lt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||</m:t>
                            </m:r>
                            <m:sSubSup>
                              <m:sSub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e>
                        </m:d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⊕</m:t>
                        </m:r>
                        <m:sSubSup>
                          <m:sSub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oMath>
                    </m:oMathPara>
                  </a14:m>
                  <a:endParaRPr lang="en-US" altLang="ja-JP" sz="2400" dirty="0" smtClean="0">
                    <a:latin typeface="+mn-lt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||</m:t>
                            </m:r>
                            <m:sSubSup>
                              <m:sSub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e>
                        </m:d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⊕</m:t>
                        </m:r>
                        <m:sSubSup>
                          <m:sSub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ja-JP" altLang="en-US" sz="24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2" name="テキスト ボックス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3937" y="3728966"/>
                  <a:ext cx="2200293" cy="16878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3" name="直線矢印コネクタ 72"/>
          <p:cNvCxnSpPr/>
          <p:nvPr/>
        </p:nvCxnSpPr>
        <p:spPr>
          <a:xfrm>
            <a:off x="4408858" y="3810000"/>
            <a:ext cx="92507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角丸四角形 81"/>
          <p:cNvSpPr/>
          <p:nvPr/>
        </p:nvSpPr>
        <p:spPr>
          <a:xfrm>
            <a:off x="4968305" y="2043960"/>
            <a:ext cx="2819400" cy="47887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latin typeface="+mn-ea"/>
                <a:cs typeface="メイリオ" pitchFamily="50" charset="-128"/>
              </a:rPr>
              <a:t>garbled circuit</a:t>
            </a:r>
            <a:endParaRPr kumimoji="1" lang="ja-JP" altLang="en-US" sz="2400" dirty="0" smtClean="0">
              <a:latin typeface="+mn-ea"/>
              <a:cs typeface="メイリオ" pitchFamily="50" charset="-128"/>
            </a:endParaRPr>
          </a:p>
        </p:txBody>
      </p:sp>
      <p:sp>
        <p:nvSpPr>
          <p:cNvPr id="89" name="フローチャート : 組合せ 88"/>
          <p:cNvSpPr/>
          <p:nvPr/>
        </p:nvSpPr>
        <p:spPr>
          <a:xfrm rot="16200000">
            <a:off x="1265808" y="3895252"/>
            <a:ext cx="970522" cy="760420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non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600" dirty="0" smtClean="0">
                <a:solidFill>
                  <a:schemeClr val="tx1"/>
                </a:solidFill>
                <a:latin typeface="+mn-ea"/>
                <a:cs typeface="メイリオ" pitchFamily="50" charset="-128"/>
              </a:rPr>
              <a:t>AND</a:t>
            </a:r>
            <a:endParaRPr kumimoji="1" lang="ja-JP" altLang="en-US" sz="1600" dirty="0" smtClean="0">
              <a:solidFill>
                <a:schemeClr val="tx1"/>
              </a:solidFill>
              <a:latin typeface="+mn-ea"/>
              <a:cs typeface="メイリオ" pitchFamily="50" charset="-128"/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561109" y="2065631"/>
            <a:ext cx="2563091" cy="457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latin typeface="+mn-ea"/>
                <a:cs typeface="メイリオ" pitchFamily="50" charset="-128"/>
              </a:rPr>
              <a:t>(plain) circuit</a:t>
            </a:r>
            <a:endParaRPr kumimoji="1" lang="ja-JP" altLang="en-US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51" name="直線矢印コネクタ 50"/>
          <p:cNvCxnSpPr/>
          <p:nvPr/>
        </p:nvCxnSpPr>
        <p:spPr>
          <a:xfrm>
            <a:off x="688562" y="3925711"/>
            <a:ext cx="68303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747613" y="3581920"/>
            <a:ext cx="535724" cy="380480"/>
          </a:xfrm>
          <a:prstGeom prst="rect">
            <a:avLst/>
          </a:prstGeom>
          <a:noFill/>
        </p:spPr>
        <p:txBody>
          <a:bodyPr wrap="none" tIns="72000" bIns="0" rtlCol="0">
            <a:spAutoFit/>
          </a:bodyPr>
          <a:lstStyle/>
          <a:p>
            <a:r>
              <a:rPr kumimoji="1" lang="en-US" altLang="ja-JP" sz="2000" dirty="0" smtClean="0">
                <a:latin typeface="+mn-ea"/>
                <a:ea typeface="+mn-ea"/>
                <a:cs typeface="メイリオ" pitchFamily="50" charset="-128"/>
              </a:rPr>
              <a:t>0,1</a:t>
            </a:r>
            <a:endParaRPr kumimoji="1" lang="ja-JP" altLang="en-US" sz="2000" dirty="0" smtClean="0">
              <a:latin typeface="+mn-ea"/>
              <a:ea typeface="+mn-ea"/>
              <a:cs typeface="メイリオ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テキスト ボックス 89"/>
              <p:cNvSpPr txBox="1"/>
              <p:nvPr/>
            </p:nvSpPr>
            <p:spPr>
              <a:xfrm>
                <a:off x="4282505" y="3270309"/>
                <a:ext cx="1126911" cy="451397"/>
              </a:xfrm>
              <a:prstGeom prst="rect">
                <a:avLst/>
              </a:prstGeom>
              <a:noFill/>
            </p:spPr>
            <p:txBody>
              <a:bodyPr wrap="non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𝐴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0</m:t>
                          </m:r>
                        </m:sup>
                      </m:sSub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+mn-ea"/>
                          <a:cs typeface="メイリオ" pitchFamily="50" charset="-128"/>
                        </a:rPr>
                        <m:t>,</m:t>
                      </m:r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𝐴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kumimoji="1" lang="ja-JP" altLang="en-US" sz="2400" dirty="0" smtClean="0">
                  <a:latin typeface="+mn-ea"/>
                  <a:ea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90" name="テキスト ボックス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505" y="3270309"/>
                <a:ext cx="1126911" cy="451397"/>
              </a:xfrm>
              <a:prstGeom prst="rect">
                <a:avLst/>
              </a:prstGeom>
              <a:blipFill>
                <a:blip r:embed="rId4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348132" y="6261100"/>
            <a:ext cx="609600" cy="520700"/>
          </a:xfrm>
        </p:spPr>
        <p:txBody>
          <a:bodyPr/>
          <a:lstStyle/>
          <a:p>
            <a:pPr>
              <a:defRPr/>
            </a:pPr>
            <a:fld id="{4A6605B1-90FB-42EA-8A32-FDAA57CD2C0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cxnSp>
        <p:nvCxnSpPr>
          <p:cNvPr id="27" name="直線矢印コネクタ 26"/>
          <p:cNvCxnSpPr/>
          <p:nvPr/>
        </p:nvCxnSpPr>
        <p:spPr>
          <a:xfrm>
            <a:off x="685801" y="4611511"/>
            <a:ext cx="68303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744852" y="4267720"/>
            <a:ext cx="535724" cy="380480"/>
          </a:xfrm>
          <a:prstGeom prst="rect">
            <a:avLst/>
          </a:prstGeom>
          <a:noFill/>
        </p:spPr>
        <p:txBody>
          <a:bodyPr wrap="none" tIns="72000" bIns="0" rtlCol="0">
            <a:spAutoFit/>
          </a:bodyPr>
          <a:lstStyle/>
          <a:p>
            <a:r>
              <a:rPr kumimoji="1" lang="en-US" altLang="ja-JP" sz="2000" dirty="0" smtClean="0">
                <a:latin typeface="+mn-ea"/>
                <a:ea typeface="+mn-ea"/>
                <a:cs typeface="メイリオ" pitchFamily="50" charset="-128"/>
              </a:rPr>
              <a:t>0,1</a:t>
            </a:r>
            <a:endParaRPr kumimoji="1" lang="ja-JP" altLang="en-US" sz="2000" dirty="0" smtClean="0">
              <a:latin typeface="+mn-ea"/>
              <a:ea typeface="+mn-ea"/>
              <a:cs typeface="メイリオ" pitchFamily="50" charset="-128"/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>
            <a:off x="2136362" y="4229991"/>
            <a:ext cx="68303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2195413" y="3886200"/>
            <a:ext cx="535724" cy="380480"/>
          </a:xfrm>
          <a:prstGeom prst="rect">
            <a:avLst/>
          </a:prstGeom>
          <a:noFill/>
        </p:spPr>
        <p:txBody>
          <a:bodyPr wrap="none" tIns="72000" bIns="0" rtlCol="0">
            <a:spAutoFit/>
          </a:bodyPr>
          <a:lstStyle/>
          <a:p>
            <a:r>
              <a:rPr kumimoji="1" lang="en-US" altLang="ja-JP" sz="2000" dirty="0" smtClean="0">
                <a:latin typeface="+mn-ea"/>
                <a:ea typeface="+mn-ea"/>
                <a:cs typeface="メイリオ" pitchFamily="50" charset="-128"/>
              </a:rPr>
              <a:t>0,1</a:t>
            </a:r>
            <a:endParaRPr kumimoji="1" lang="ja-JP" altLang="en-US" sz="2000" dirty="0" smtClean="0">
              <a:latin typeface="+mn-ea"/>
              <a:ea typeface="+mn-ea"/>
              <a:cs typeface="メイリオ" pitchFamily="50" charset="-128"/>
            </a:endParaRPr>
          </a:p>
        </p:txBody>
      </p:sp>
      <p:cxnSp>
        <p:nvCxnSpPr>
          <p:cNvPr id="36" name="直線矢印コネクタ 35"/>
          <p:cNvCxnSpPr/>
          <p:nvPr/>
        </p:nvCxnSpPr>
        <p:spPr>
          <a:xfrm>
            <a:off x="4409574" y="5029200"/>
            <a:ext cx="92507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/>
              <p:cNvSpPr txBox="1"/>
              <p:nvPr/>
            </p:nvSpPr>
            <p:spPr>
              <a:xfrm>
                <a:off x="4283221" y="4489509"/>
                <a:ext cx="1126912" cy="449538"/>
              </a:xfrm>
              <a:prstGeom prst="rect">
                <a:avLst/>
              </a:prstGeom>
              <a:noFill/>
            </p:spPr>
            <p:txBody>
              <a:bodyPr wrap="non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𝐵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0</m:t>
                          </m:r>
                        </m:sup>
                      </m:sSub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+mn-ea"/>
                          <a:cs typeface="メイリオ" pitchFamily="50" charset="-128"/>
                        </a:rPr>
                        <m:t>,</m:t>
                      </m:r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𝐵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kumimoji="1" lang="ja-JP" altLang="en-US" sz="2400" dirty="0" smtClean="0">
                  <a:latin typeface="+mn-ea"/>
                  <a:ea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221" y="4489509"/>
                <a:ext cx="1126912" cy="449538"/>
              </a:xfrm>
              <a:prstGeom prst="rect">
                <a:avLst/>
              </a:prstGeom>
              <a:blipFill>
                <a:blip r:embed="rId5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線矢印コネクタ 37"/>
          <p:cNvCxnSpPr/>
          <p:nvPr/>
        </p:nvCxnSpPr>
        <p:spPr>
          <a:xfrm>
            <a:off x="7898753" y="4419600"/>
            <a:ext cx="92507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7772400" y="3879909"/>
                <a:ext cx="1126912" cy="454026"/>
              </a:xfrm>
              <a:prstGeom prst="rect">
                <a:avLst/>
              </a:prstGeom>
              <a:noFill/>
            </p:spPr>
            <p:txBody>
              <a:bodyPr wrap="non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𝐶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0</m:t>
                          </m:r>
                        </m:sup>
                      </m:sSub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+mn-ea"/>
                          <a:cs typeface="メイリオ" pitchFamily="50" charset="-128"/>
                        </a:rPr>
                        <m:t>,</m:t>
                      </m:r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𝐶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kumimoji="1" lang="ja-JP" altLang="en-US" sz="2400" dirty="0" smtClean="0">
                  <a:latin typeface="+mn-ea"/>
                  <a:ea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3879909"/>
                <a:ext cx="1126912" cy="454026"/>
              </a:xfrm>
              <a:prstGeom prst="rect">
                <a:avLst/>
              </a:prstGeom>
              <a:blipFill>
                <a:blip r:embed="rId6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02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6858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Comparison in </a:t>
            </a:r>
            <a:r>
              <a:rPr kumimoji="1" lang="en-US" altLang="ja-JP" dirty="0"/>
              <a:t>s</a:t>
            </a:r>
            <a:r>
              <a:rPr kumimoji="1" lang="en-US" altLang="ja-JP" dirty="0" smtClean="0"/>
              <a:t>emi-private function (SPF) setting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066800"/>
            <a:ext cx="8314691" cy="5562600"/>
          </a:xfrm>
        </p:spPr>
        <p:txBody>
          <a:bodyPr/>
          <a:lstStyle/>
          <a:p>
            <a:r>
              <a:rPr kumimoji="1" lang="en-US" altLang="ja-JP" dirty="0" smtClean="0"/>
              <a:t>SPF hides the type of gates:</a:t>
            </a:r>
          </a:p>
          <a:p>
            <a:pPr lvl="1"/>
            <a:r>
              <a:rPr kumimoji="1" lang="en-US" altLang="ja-JP" dirty="0" smtClean="0"/>
              <a:t>Only circuit topology is public </a:t>
            </a:r>
          </a:p>
          <a:p>
            <a:endParaRPr kumimoji="1" lang="en-US" altLang="ja-JP" dirty="0" smtClean="0"/>
          </a:p>
          <a:p>
            <a:endParaRPr kumimoji="1" lang="en-US" altLang="ja-JP" dirty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pPr lvl="3"/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sz="2400" dirty="0" smtClean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dirty="0" smtClean="0"/>
              <a:t>      NOTE: An identity gate cannot be garbled in this work</a:t>
            </a:r>
          </a:p>
          <a:p>
            <a:pPr lvl="1"/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605B1-90FB-42EA-8A32-FDAA57CD2C0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6192942"/>
                  </p:ext>
                </p:extLst>
              </p:nvPr>
            </p:nvGraphicFramePr>
            <p:xfrm>
              <a:off x="304800" y="2682240"/>
              <a:ext cx="8467091" cy="1584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0830">
                      <a:extLst>
                        <a:ext uri="{9D8B030D-6E8A-4147-A177-3AD203B41FA5}">
                          <a16:colId xmlns:a16="http://schemas.microsoft.com/office/drawing/2014/main" val="1524756175"/>
                        </a:ext>
                      </a:extLst>
                    </a:gridCol>
                    <a:gridCol w="3378518">
                      <a:extLst>
                        <a:ext uri="{9D8B030D-6E8A-4147-A177-3AD203B41FA5}">
                          <a16:colId xmlns:a16="http://schemas.microsoft.com/office/drawing/2014/main" val="1511065565"/>
                        </a:ext>
                      </a:extLst>
                    </a:gridCol>
                    <a:gridCol w="3527743">
                      <a:extLst>
                        <a:ext uri="{9D8B030D-6E8A-4147-A177-3AD203B41FA5}">
                          <a16:colId xmlns:a16="http://schemas.microsoft.com/office/drawing/2014/main" val="15893298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>
                              <a:latin typeface="+mn-lt"/>
                            </a:rPr>
                            <a:t>Technique</a:t>
                          </a:r>
                          <a:endParaRPr kumimoji="1" lang="ja-JP" alt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>
                              <a:latin typeface="+mn-lt"/>
                            </a:rPr>
                            <a:t># of k-bit</a:t>
                          </a:r>
                          <a:r>
                            <a:rPr kumimoji="1" lang="en-US" altLang="ja-JP" sz="2000" baseline="0" dirty="0" smtClean="0">
                              <a:latin typeface="+mn-lt"/>
                            </a:rPr>
                            <a:t> </a:t>
                          </a:r>
                          <a:r>
                            <a:rPr kumimoji="1" lang="en-US" altLang="ja-JP" sz="2000" baseline="0" dirty="0" err="1" smtClean="0">
                              <a:latin typeface="+mn-lt"/>
                            </a:rPr>
                            <a:t>ciphertext</a:t>
                          </a:r>
                          <a:r>
                            <a:rPr kumimoji="1" lang="en-US" altLang="ja-JP" sz="2000" baseline="0" dirty="0" smtClean="0">
                              <a:latin typeface="+mn-lt"/>
                            </a:rPr>
                            <a:t>/gate</a:t>
                          </a:r>
                          <a:endParaRPr kumimoji="1" lang="ja-JP" alt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>
                              <a:latin typeface="+mn-lt"/>
                            </a:rPr>
                            <a:t>total</a:t>
                          </a:r>
                          <a:r>
                            <a:rPr kumimoji="1" lang="en-US" altLang="ja-JP" sz="2000" baseline="0" dirty="0" smtClean="0">
                              <a:latin typeface="+mn-lt"/>
                            </a:rPr>
                            <a:t> bits of garbled circuit</a:t>
                          </a:r>
                          <a:endParaRPr kumimoji="1" lang="ja-JP" alt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1595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>
                              <a:latin typeface="+mn-lt"/>
                            </a:rPr>
                            <a:t>Classical</a:t>
                          </a:r>
                          <a:endParaRPr kumimoji="1" lang="ja-JP" alt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kumimoji="1" lang="ja-JP" alt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𝑘𝑙</m:t>
                                </m:r>
                              </m:oMath>
                            </m:oMathPara>
                          </a14:m>
                          <a:endParaRPr kumimoji="1" lang="ja-JP" alt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12746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>
                              <a:latin typeface="+mn-lt"/>
                            </a:rPr>
                            <a:t>GRR3</a:t>
                          </a:r>
                          <a:endParaRPr kumimoji="1" lang="ja-JP" alt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1" lang="ja-JP" alt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𝑘𝑙</m:t>
                                </m:r>
                              </m:oMath>
                            </m:oMathPara>
                          </a14:m>
                          <a:endParaRPr kumimoji="1" lang="ja-JP" alt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72573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b="1" i="1" dirty="0" smtClean="0">
                              <a:latin typeface="+mn-lt"/>
                            </a:rPr>
                            <a:t>This work</a:t>
                          </a:r>
                          <a:endParaRPr kumimoji="1" lang="ja-JP" altLang="en-US" sz="2000" b="1" i="1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{1,2}</m:t>
                                </m:r>
                              </m:oMath>
                            </m:oMathPara>
                          </a14:m>
                          <a:endParaRPr kumimoji="1" lang="ja-JP" alt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𝑖𝑛</m:t>
                                    </m:r>
                                  </m:sub>
                                </m:sSub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sSub>
                                  <m:sSubPr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𝑚𝑖𝑑</m:t>
                                    </m:r>
                                  </m:sub>
                                </m:sSub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54166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6192942"/>
                  </p:ext>
                </p:extLst>
              </p:nvPr>
            </p:nvGraphicFramePr>
            <p:xfrm>
              <a:off x="304800" y="2682240"/>
              <a:ext cx="8467091" cy="1584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0830">
                      <a:extLst>
                        <a:ext uri="{9D8B030D-6E8A-4147-A177-3AD203B41FA5}">
                          <a16:colId xmlns:a16="http://schemas.microsoft.com/office/drawing/2014/main" val="1524756175"/>
                        </a:ext>
                      </a:extLst>
                    </a:gridCol>
                    <a:gridCol w="3378518">
                      <a:extLst>
                        <a:ext uri="{9D8B030D-6E8A-4147-A177-3AD203B41FA5}">
                          <a16:colId xmlns:a16="http://schemas.microsoft.com/office/drawing/2014/main" val="1511065565"/>
                        </a:ext>
                      </a:extLst>
                    </a:gridCol>
                    <a:gridCol w="3527743">
                      <a:extLst>
                        <a:ext uri="{9D8B030D-6E8A-4147-A177-3AD203B41FA5}">
                          <a16:colId xmlns:a16="http://schemas.microsoft.com/office/drawing/2014/main" val="158932983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>
                              <a:latin typeface="+mn-lt"/>
                            </a:rPr>
                            <a:t>Technique</a:t>
                          </a:r>
                          <a:endParaRPr kumimoji="1" lang="ja-JP" alt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>
                              <a:latin typeface="+mn-lt"/>
                            </a:rPr>
                            <a:t># of k-bit</a:t>
                          </a:r>
                          <a:r>
                            <a:rPr kumimoji="1" lang="en-US" altLang="ja-JP" sz="2000" baseline="0" dirty="0" smtClean="0">
                              <a:latin typeface="+mn-lt"/>
                            </a:rPr>
                            <a:t> </a:t>
                          </a:r>
                          <a:r>
                            <a:rPr kumimoji="1" lang="en-US" altLang="ja-JP" sz="2000" baseline="0" dirty="0" err="1" smtClean="0">
                              <a:latin typeface="+mn-lt"/>
                            </a:rPr>
                            <a:t>ciphertext</a:t>
                          </a:r>
                          <a:r>
                            <a:rPr kumimoji="1" lang="en-US" altLang="ja-JP" sz="2000" baseline="0" dirty="0" smtClean="0">
                              <a:latin typeface="+mn-lt"/>
                            </a:rPr>
                            <a:t>/gate</a:t>
                          </a:r>
                          <a:endParaRPr kumimoji="1" lang="ja-JP" alt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>
                              <a:latin typeface="+mn-lt"/>
                            </a:rPr>
                            <a:t>total</a:t>
                          </a:r>
                          <a:r>
                            <a:rPr kumimoji="1" lang="en-US" altLang="ja-JP" sz="2000" baseline="0" dirty="0" smtClean="0">
                              <a:latin typeface="+mn-lt"/>
                            </a:rPr>
                            <a:t> bits of garbled circuit</a:t>
                          </a:r>
                          <a:endParaRPr kumimoji="1" lang="ja-JP" alt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15956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>
                              <a:latin typeface="+mn-lt"/>
                            </a:rPr>
                            <a:t>Classical</a:t>
                          </a:r>
                          <a:endParaRPr kumimoji="1" lang="ja-JP" alt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46570" t="-107692" r="-105415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140242" t="-107692" r="-864" b="-2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127467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dirty="0" smtClean="0">
                              <a:latin typeface="+mn-lt"/>
                            </a:rPr>
                            <a:t>GRR3</a:t>
                          </a:r>
                          <a:endParaRPr kumimoji="1" lang="ja-JP" alt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46570" t="-207692" r="-105415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140242" t="-207692" r="-864" b="-1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725738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000" b="1" i="1" dirty="0" smtClean="0">
                              <a:latin typeface="+mn-lt"/>
                            </a:rPr>
                            <a:t>This work</a:t>
                          </a:r>
                          <a:endParaRPr kumimoji="1" lang="ja-JP" altLang="en-US" sz="2000" b="1" i="1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46570" t="-307692" r="-105415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140242" t="-307692" r="-864" b="-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541667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5686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r>
              <a:rPr kumimoji="1" lang="en-US" altLang="ja-JP" dirty="0" smtClean="0"/>
              <a:t>We show a garbling </a:t>
            </a:r>
            <a:r>
              <a:rPr kumimoji="1" lang="en-US" altLang="ja-JP" dirty="0"/>
              <a:t>scheme that circumvents the lower </a:t>
            </a:r>
            <a:r>
              <a:rPr kumimoji="1" lang="en-US" altLang="ja-JP" dirty="0" smtClean="0"/>
              <a:t>bound:</a:t>
            </a:r>
          </a:p>
          <a:p>
            <a:pPr lvl="1"/>
            <a:r>
              <a:rPr kumimoji="1" lang="en-US" altLang="ja-JP" dirty="0" smtClean="0"/>
              <a:t>Garbled AND gate contains less than two k-bit </a:t>
            </a:r>
            <a:r>
              <a:rPr kumimoji="1" lang="en-US" altLang="ja-JP" dirty="0" err="1" smtClean="0"/>
              <a:t>ciphertext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Instead, contains additional four 2-bit </a:t>
            </a:r>
            <a:r>
              <a:rPr kumimoji="1" lang="en-US" altLang="ja-JP" dirty="0" err="1" smtClean="0"/>
              <a:t>ciphertexts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Efficiency depends on the structure of circuit  </a:t>
            </a:r>
          </a:p>
          <a:p>
            <a:pPr lvl="1"/>
            <a:r>
              <a:rPr kumimoji="1" lang="en-US" altLang="ja-JP" dirty="0" smtClean="0"/>
              <a:t>In plain setting, half-gates may still be the most efficient</a:t>
            </a:r>
          </a:p>
          <a:p>
            <a:pPr lvl="1"/>
            <a:r>
              <a:rPr kumimoji="1" lang="en-US" altLang="ja-JP" dirty="0" smtClean="0"/>
              <a:t>In SPF setting, ours is the most efficient</a:t>
            </a:r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605B1-90FB-42EA-8A32-FDAA57CD2C0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7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Why we can circumvent the lower bound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55626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kumimoji="1" lang="en-US" altLang="ja-JP" dirty="0" err="1" smtClean="0"/>
                  <a:t>Ciphertexts</a:t>
                </a:r>
                <a:r>
                  <a:rPr kumimoji="1" lang="en-US" altLang="ja-JP" dirty="0" smtClean="0"/>
                  <a:t> in our scheme consist of k-bit and 2-bit parts</a:t>
                </a:r>
              </a:p>
              <a:p>
                <a:pPr lvl="1"/>
                <a:r>
                  <a:rPr kumimoji="1" lang="en-US" altLang="ja-JP" dirty="0" smtClean="0"/>
                  <a:t>Not two “k-bit” </a:t>
                </a:r>
                <a:r>
                  <a:rPr kumimoji="1" lang="en-US" altLang="ja-JP" dirty="0" err="1" smtClean="0"/>
                  <a:t>ciphertexts</a:t>
                </a:r>
                <a:r>
                  <a:rPr kumimoji="1" lang="en-US" altLang="ja-JP" dirty="0" smtClean="0"/>
                  <a:t> but two </a:t>
                </a:r>
                <a:r>
                  <a:rPr kumimoji="1" lang="en-US" altLang="ja-JP" dirty="0" err="1" smtClean="0"/>
                  <a:t>ciphertexts</a:t>
                </a:r>
                <a:r>
                  <a:rPr kumimoji="1" lang="en-US" altLang="ja-JP" dirty="0" smtClean="0"/>
                  <a:t> are necessary</a:t>
                </a:r>
              </a:p>
              <a:p>
                <a:pPr lvl="1"/>
                <a:endParaRPr kumimoji="1" lang="en-US" altLang="ja-JP" dirty="0" smtClean="0"/>
              </a:p>
              <a:p>
                <a:r>
                  <a:rPr kumimoji="1" lang="en-US" altLang="ja-JP" dirty="0" smtClean="0"/>
                  <a:t>The lower bound (implicitly) assumes that</a:t>
                </a:r>
              </a:p>
              <a:p>
                <a:pPr lvl="1"/>
                <a:r>
                  <a:rPr kumimoji="1" lang="en-US" altLang="ja-JP" dirty="0"/>
                  <a:t>e</a:t>
                </a:r>
                <a:r>
                  <a:rPr kumimoji="1" lang="en-US" altLang="ja-JP" dirty="0" smtClean="0"/>
                  <a:t>ach element is k-bit</a:t>
                </a:r>
              </a:p>
              <a:p>
                <a:pPr lvl="1"/>
                <a:r>
                  <a:rPr kumimoji="1" lang="en-US" altLang="ja-JP" dirty="0"/>
                  <a:t>e</a:t>
                </a:r>
                <a:r>
                  <a:rPr kumimoji="1" lang="en-US" altLang="ja-JP" dirty="0" smtClean="0"/>
                  <a:t>valuation depends on permute bit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kumimoji="1" lang="en-US" altLang="ja-JP" b="0" dirty="0" smtClean="0"/>
              </a:p>
              <a:p>
                <a:pPr lvl="1"/>
                <a:endParaRPr kumimoji="1" lang="en-US" altLang="ja-JP" dirty="0" smtClean="0"/>
              </a:p>
              <a:p>
                <a:r>
                  <a:rPr kumimoji="1" lang="en-US" altLang="ja-JP" dirty="0" smtClean="0"/>
                  <a:t>In the first claim in [ZHE15], each </a:t>
                </a:r>
                <a:r>
                  <a:rPr kumimoji="1" lang="en-US" altLang="ja-JP" dirty="0" err="1" smtClean="0"/>
                  <a:t>ciphertext</a:t>
                </a:r>
                <a:r>
                  <a:rPr kumimoji="1" lang="en-US" altLang="ja-JP" dirty="0" smtClean="0"/>
                  <a:t> should be distinct according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kumimoji="1" lang="en-US" altLang="ja-JP" dirty="0" smtClean="0"/>
              </a:p>
              <a:p>
                <a:pPr lvl="1"/>
                <a:r>
                  <a:rPr kumimoji="1" lang="en-US" altLang="ja-JP" dirty="0" smtClean="0"/>
                  <a:t>It does not hold in k-bit part</a:t>
                </a:r>
                <a:endParaRPr kumimoji="1" lang="en-US" altLang="ja-JP" dirty="0"/>
              </a:p>
              <a:p>
                <a:pPr lvl="2"/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en-US" altLang="ja-JP" dirty="0" smtClean="0"/>
                  <a:t> is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kumimoji="1" lang="en-US" altLang="ja-JP" dirty="0" smtClean="0"/>
              </a:p>
              <a:p>
                <a:pPr lvl="1"/>
                <a:r>
                  <a:rPr kumimoji="1" lang="en-US" altLang="ja-JP" dirty="0" smtClean="0"/>
                  <a:t>It holds in 2-bit part</a:t>
                </a:r>
              </a:p>
              <a:p>
                <a:pPr lvl="2"/>
                <a:r>
                  <a:rPr kumimoji="1" lang="en-US" altLang="ja-JP" dirty="0" smtClean="0"/>
                  <a:t>The lower bound may hold in this part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5562600"/>
              </a:xfrm>
              <a:blipFill>
                <a:blip r:embed="rId3"/>
                <a:stretch>
                  <a:fillRect l="-444" t="-21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605B1-90FB-42EA-8A32-FDAA57CD2C0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3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Identity gate</a:t>
            </a:r>
            <a:endParaRPr lang="ja-JP" altLang="en-US" dirty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1732544"/>
              </p:ext>
            </p:extLst>
          </p:nvPr>
        </p:nvGraphicFramePr>
        <p:xfrm>
          <a:off x="762000" y="1524000"/>
          <a:ext cx="6019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1226618512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133471602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2817749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Input 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Input B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Output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290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362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075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72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842987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05B1-90FB-42EA-8A32-FDAA57CD2C03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10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2614052"/>
              </p:ext>
            </p:extLst>
          </p:nvPr>
        </p:nvGraphicFramePr>
        <p:xfrm>
          <a:off x="762000" y="4470400"/>
          <a:ext cx="6019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1226618512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133471602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2817749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Input 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Input B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Output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290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362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075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72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842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66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6858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Strategy of evaluation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153400" cy="5562600"/>
              </a:xfrm>
            </p:spPr>
            <p:txBody>
              <a:bodyPr/>
              <a:lstStyle/>
              <a:p>
                <a:r>
                  <a:rPr kumimoji="1" lang="en-US" altLang="ja-JP" dirty="0" smtClean="0"/>
                  <a:t>Hash the input keys in each gate</a:t>
                </a:r>
              </a:p>
              <a:p>
                <a:pPr lvl="1"/>
                <a:r>
                  <a:rPr kumimoji="1" lang="en-US" altLang="ja-JP" dirty="0" smtClean="0"/>
                  <a:t>For input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</m:oMath>
                </a14:m>
                <a:r>
                  <a:rPr kumimoji="1" lang="en-US" altLang="ja-JP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</m:oMath>
                </a14:m>
                <a:r>
                  <a:rPr kumimoji="1" lang="en-US" altLang="ja-JP" dirty="0" smtClean="0"/>
                  <a:t>, and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kumimoji="1" lang="en-US" altLang="ja-JP" dirty="0" smtClean="0"/>
                  <a:t>, evaluator computes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⊙</m:t>
                    </m:r>
                    <m:sSubSup>
                      <m:sSub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dirty="0" smtClean="0"/>
                  <a:t> for some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⊙</m:t>
                    </m:r>
                  </m:oMath>
                </a14:m>
                <a:endParaRPr kumimoji="1" lang="en-US" altLang="ja-JP" dirty="0" smtClean="0"/>
              </a:p>
              <a:p>
                <a:endParaRPr kumimoji="1" lang="en-US" altLang="ja-JP" dirty="0" smtClean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153400" cy="5562600"/>
              </a:xfrm>
              <a:blipFill>
                <a:blip r:embed="rId3"/>
                <a:stretch>
                  <a:fillRect l="-598" t="-9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605B1-90FB-42EA-8A32-FDAA57CD2C0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086919" y="3565102"/>
                <a:ext cx="392513" cy="4288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ja-JP" alt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919" y="3565102"/>
                <a:ext cx="392513" cy="4288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/>
          <p:cNvSpPr/>
          <p:nvPr/>
        </p:nvSpPr>
        <p:spPr>
          <a:xfrm>
            <a:off x="828867" y="3352250"/>
            <a:ext cx="908618" cy="85458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8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1066800" y="2941690"/>
            <a:ext cx="0" cy="3921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1524000" y="2952803"/>
            <a:ext cx="0" cy="3921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1274154" y="4220636"/>
            <a:ext cx="0" cy="3921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339592" y="2841209"/>
                <a:ext cx="676467" cy="442997"/>
              </a:xfrm>
              <a:prstGeom prst="rect">
                <a:avLst/>
              </a:prstGeom>
              <a:noFill/>
            </p:spPr>
            <p:txBody>
              <a:bodyPr wrap="non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𝑎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kumimoji="1" lang="ja-JP" altLang="en-US" sz="2400" dirty="0" smtClean="0">
                  <a:latin typeface="+mn-ea"/>
                  <a:ea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92" y="2841209"/>
                <a:ext cx="676467" cy="442997"/>
              </a:xfrm>
              <a:prstGeom prst="rect">
                <a:avLst/>
              </a:prstGeom>
              <a:blipFill>
                <a:blip r:embed="rId10"/>
                <a:stretch>
                  <a:fillRect b="-68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1593143" y="2841437"/>
                <a:ext cx="674735" cy="456847"/>
              </a:xfrm>
              <a:prstGeom prst="rect">
                <a:avLst/>
              </a:prstGeom>
              <a:noFill/>
            </p:spPr>
            <p:txBody>
              <a:bodyPr wrap="non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𝑏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𝐵</m:t>
                          </m:r>
                        </m:sup>
                      </m:sSubSup>
                    </m:oMath>
                  </m:oMathPara>
                </a14:m>
                <a:endParaRPr kumimoji="1" lang="ja-JP" altLang="en-US" sz="2400" dirty="0" smtClean="0">
                  <a:latin typeface="+mn-ea"/>
                  <a:ea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143" y="2841437"/>
                <a:ext cx="674735" cy="456847"/>
              </a:xfrm>
              <a:prstGeom prst="rect">
                <a:avLst/>
              </a:prstGeom>
              <a:blipFill>
                <a:blip r:embed="rId11"/>
                <a:stretch>
                  <a:fillRect b="-14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1350354" y="4155549"/>
                <a:ext cx="896015" cy="461336"/>
              </a:xfrm>
              <a:prstGeom prst="rect">
                <a:avLst/>
              </a:prstGeom>
              <a:noFill/>
            </p:spPr>
            <p:txBody>
              <a:bodyPr wrap="non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𝑎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∧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𝑏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𝐶</m:t>
                          </m:r>
                        </m:sup>
                      </m:sSubSup>
                    </m:oMath>
                  </m:oMathPara>
                </a14:m>
                <a:endParaRPr kumimoji="1" lang="ja-JP" altLang="en-US" sz="2400" dirty="0" smtClean="0">
                  <a:latin typeface="+mn-ea"/>
                  <a:ea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354" y="4155549"/>
                <a:ext cx="896015" cy="461336"/>
              </a:xfrm>
              <a:prstGeom prst="rect">
                <a:avLst/>
              </a:prstGeom>
              <a:blipFill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四角形吹き出し 18"/>
          <p:cNvSpPr/>
          <p:nvPr/>
        </p:nvSpPr>
        <p:spPr>
          <a:xfrm>
            <a:off x="2322568" y="2850980"/>
            <a:ext cx="6025564" cy="3778419"/>
          </a:xfrm>
          <a:prstGeom prst="wedgeRectCallout">
            <a:avLst>
              <a:gd name="adj1" fmla="val -55089"/>
              <a:gd name="adj2" fmla="val -23456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800" dirty="0" smtClean="0">
              <a:latin typeface="+mn-ea"/>
              <a:cs typeface="メイリオ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2436263" y="2905372"/>
                <a:ext cx="4863456" cy="29887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ja-JP" sz="2400" b="0" dirty="0" smtClean="0">
                    <a:latin typeface="+mn-ea"/>
                    <a:ea typeface="+mn-ea"/>
                  </a:rPr>
                  <a:t>Evaluation:</a:t>
                </a:r>
              </a:p>
              <a:p>
                <a:r>
                  <a:rPr lang="en-US" altLang="ja-JP" sz="2400" b="0" dirty="0" smtClean="0">
                    <a:latin typeface="+mn-ea"/>
                    <a:ea typeface="+mn-ea"/>
                  </a:rPr>
                  <a:t>1. Compute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⊙</m:t>
                    </m:r>
                    <m:sSubSup>
                      <m:sSub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sz="2400" dirty="0" smtClean="0">
                  <a:latin typeface="+mn-lt"/>
                </a:endParaRPr>
              </a:p>
              <a:p>
                <a:r>
                  <a:rPr lang="en-US" altLang="ja-JP" sz="2400" dirty="0" smtClean="0">
                    <a:latin typeface="+mn-lt"/>
                  </a:rPr>
                  <a:t>.</a:t>
                </a:r>
              </a:p>
              <a:p>
                <a:r>
                  <a:rPr lang="en-US" altLang="ja-JP" sz="2400" dirty="0" smtClean="0">
                    <a:latin typeface="+mn-lt"/>
                  </a:rPr>
                  <a:t>.</a:t>
                </a:r>
                <a:endParaRPr lang="en-US" altLang="ja-JP" sz="2400" dirty="0">
                  <a:latin typeface="+mn-lt"/>
                </a:endParaRPr>
              </a:p>
              <a:p>
                <a:r>
                  <a:rPr lang="en-US" altLang="ja-JP" sz="2400" dirty="0" smtClean="0">
                    <a:latin typeface="+mn-lt"/>
                  </a:rPr>
                  <a:t>.</a:t>
                </a:r>
              </a:p>
              <a:p>
                <a:r>
                  <a:rPr lang="en-US" altLang="ja-JP" sz="2400" dirty="0" smtClean="0">
                    <a:latin typeface="+mn-lt"/>
                  </a:rPr>
                  <a:t>.</a:t>
                </a:r>
              </a:p>
              <a:p>
                <a:r>
                  <a:rPr lang="en-US" altLang="ja-JP" sz="2400" dirty="0">
                    <a:latin typeface="+mn-lt"/>
                  </a:rPr>
                  <a:t>.</a:t>
                </a:r>
                <a:endParaRPr lang="en-US" altLang="ja-JP" sz="2400" dirty="0" smtClean="0">
                  <a:latin typeface="+mn-lt"/>
                </a:endParaRPr>
              </a:p>
              <a:p>
                <a:r>
                  <a:rPr lang="en-US" altLang="ja-JP" sz="2400" dirty="0" smtClean="0">
                    <a:latin typeface="+mn-lt"/>
                  </a:rPr>
                  <a:t>Fin. Output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</m:oMath>
                </a14:m>
                <a:endParaRPr lang="ja-JP" alt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263" y="2905372"/>
                <a:ext cx="4863456" cy="2988767"/>
              </a:xfrm>
              <a:prstGeom prst="rect">
                <a:avLst/>
              </a:prstGeom>
              <a:blipFill>
                <a:blip r:embed="rId19"/>
                <a:stretch>
                  <a:fillRect l="-3890" t="-3265" b="-53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フローチャート: 代替処理 15"/>
              <p:cNvSpPr/>
              <p:nvPr/>
            </p:nvSpPr>
            <p:spPr>
              <a:xfrm>
                <a:off x="5147805" y="3810000"/>
                <a:ext cx="2088638" cy="1734048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72000" rIns="9144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𝐻</m:t>
                      </m:r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(</m:t>
                      </m:r>
                      <m:sSubSup>
                        <m:sSubSup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0</m:t>
                          </m:r>
                        </m:sub>
                        <m:sup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𝐴</m:t>
                          </m:r>
                        </m:sup>
                      </m:sSubSup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⊙</m:t>
                      </m:r>
                      <m:sSubSup>
                        <m:sSubSup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0</m:t>
                          </m:r>
                        </m:sub>
                        <m:sup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𝐵</m:t>
                          </m:r>
                        </m:sup>
                      </m:sSubSup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)</m:t>
                      </m:r>
                    </m:oMath>
                  </m:oMathPara>
                </a14:m>
                <a:endParaRPr kumimoji="1" lang="en-US" altLang="ja-JP" sz="2400" dirty="0" smtClean="0">
                  <a:solidFill>
                    <a:schemeClr val="tx1"/>
                  </a:solidFill>
                  <a:latin typeface="+mn-ea"/>
                  <a:cs typeface="メイリオ" pitchFamily="50" charset="-128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𝐻</m:t>
                      </m:r>
                      <m:r>
                        <a:rPr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(</m:t>
                      </m:r>
                      <m:sSubSup>
                        <m:sSubSupPr>
                          <m:ctrl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0</m:t>
                          </m:r>
                        </m:sub>
                        <m:sup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𝐴</m:t>
                          </m:r>
                        </m:sup>
                      </m:sSubSup>
                      <m:r>
                        <a:rPr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⊙</m:t>
                      </m:r>
                      <m:sSubSup>
                        <m:sSubSupPr>
                          <m:ctrl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1</m:t>
                          </m:r>
                        </m:sub>
                        <m:sup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𝐵</m:t>
                          </m:r>
                        </m:sup>
                      </m:sSubSup>
                      <m:r>
                        <a:rPr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)</m:t>
                      </m:r>
                    </m:oMath>
                  </m:oMathPara>
                </a14:m>
                <a:endParaRPr kumimoji="1" lang="en-US" altLang="ja-JP" sz="2400" dirty="0" smtClean="0">
                  <a:solidFill>
                    <a:schemeClr val="tx1"/>
                  </a:solidFill>
                  <a:latin typeface="+mn-ea"/>
                  <a:cs typeface="メイリオ" pitchFamily="50" charset="-128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𝐻</m:t>
                      </m:r>
                      <m:r>
                        <a:rPr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(</m:t>
                      </m:r>
                      <m:sSubSup>
                        <m:sSubSupPr>
                          <m:ctrl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1</m:t>
                          </m:r>
                        </m:sub>
                        <m:sup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𝐴</m:t>
                          </m:r>
                        </m:sup>
                      </m:sSubSup>
                      <m:r>
                        <a:rPr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⊙</m:t>
                      </m:r>
                      <m:sSubSup>
                        <m:sSubSupPr>
                          <m:ctrl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0</m:t>
                          </m:r>
                        </m:sub>
                        <m:sup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𝐵</m:t>
                          </m:r>
                        </m:sup>
                      </m:sSubSup>
                      <m:r>
                        <a:rPr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)</m:t>
                      </m:r>
                    </m:oMath>
                  </m:oMathPara>
                </a14:m>
                <a:endParaRPr kumimoji="1" lang="en-US" altLang="ja-JP" sz="2400" dirty="0" smtClean="0">
                  <a:solidFill>
                    <a:schemeClr val="tx1"/>
                  </a:solidFill>
                  <a:latin typeface="+mn-ea"/>
                  <a:cs typeface="メイリオ" pitchFamily="50" charset="-128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𝐻</m:t>
                      </m:r>
                      <m:r>
                        <a:rPr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(</m:t>
                      </m:r>
                      <m:sSubSup>
                        <m:sSubSupPr>
                          <m:ctrl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1</m:t>
                          </m:r>
                        </m:sub>
                        <m:sup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𝐴</m:t>
                          </m:r>
                        </m:sup>
                      </m:sSubSup>
                      <m:r>
                        <a:rPr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⊙</m:t>
                      </m:r>
                      <m:sSubSup>
                        <m:sSubSupPr>
                          <m:ctrl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1</m:t>
                          </m:r>
                        </m:sub>
                        <m:sup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𝐵</m:t>
                          </m:r>
                        </m:sup>
                      </m:sSubSup>
                      <m:r>
                        <a:rPr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 smtClean="0">
                  <a:solidFill>
                    <a:schemeClr val="tx1"/>
                  </a:solidFill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16" name="フローチャート: 代替処理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805" y="3810000"/>
                <a:ext cx="2088638" cy="1734048"/>
              </a:xfrm>
              <a:prstGeom prst="flowChartAlternateProcess">
                <a:avLst/>
              </a:prstGeom>
              <a:blipFill>
                <a:blip r:embed="rId20"/>
                <a:stretch>
                  <a:fillRect b="-2083"/>
                </a:stretch>
              </a:blipFill>
              <a:ln>
                <a:solidFill>
                  <a:schemeClr val="accent2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右中かっこ 16"/>
          <p:cNvSpPr/>
          <p:nvPr/>
        </p:nvSpPr>
        <p:spPr>
          <a:xfrm>
            <a:off x="7255090" y="4063863"/>
            <a:ext cx="304800" cy="1002978"/>
          </a:xfrm>
          <a:prstGeom prst="rightBrace">
            <a:avLst>
              <a:gd name="adj1" fmla="val 30936"/>
              <a:gd name="adj2" fmla="val 50000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7530620" y="4252543"/>
                <a:ext cx="662554" cy="454026"/>
              </a:xfrm>
              <a:prstGeom prst="rect">
                <a:avLst/>
              </a:prstGeom>
              <a:noFill/>
            </p:spPr>
            <p:txBody>
              <a:bodyPr wrap="non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𝐶</m:t>
                          </m:r>
                        </m:sup>
                      </m:sSubSup>
                    </m:oMath>
                  </m:oMathPara>
                </a14:m>
                <a:endParaRPr kumimoji="1" lang="ja-JP" altLang="en-US" sz="2400" dirty="0" smtClean="0">
                  <a:latin typeface="+mn-ea"/>
                  <a:ea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620" y="4252543"/>
                <a:ext cx="662554" cy="454026"/>
              </a:xfrm>
              <a:prstGeom prst="rect">
                <a:avLst/>
              </a:prstGeom>
              <a:blipFill>
                <a:blip r:embed="rId21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7580697" y="5060715"/>
                <a:ext cx="662554" cy="450948"/>
              </a:xfrm>
              <a:prstGeom prst="rect">
                <a:avLst/>
              </a:prstGeom>
              <a:noFill/>
            </p:spPr>
            <p:txBody>
              <a:bodyPr wrap="non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𝐶</m:t>
                          </m:r>
                        </m:sup>
                      </m:sSubSup>
                    </m:oMath>
                  </m:oMathPara>
                </a14:m>
                <a:endParaRPr kumimoji="1" lang="ja-JP" altLang="en-US" sz="2400" dirty="0" smtClean="0">
                  <a:latin typeface="+mn-ea"/>
                  <a:ea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697" y="5060715"/>
                <a:ext cx="662554" cy="450948"/>
              </a:xfrm>
              <a:prstGeom prst="rect">
                <a:avLst/>
              </a:prstGeom>
              <a:blipFill>
                <a:blip r:embed="rId22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矢印コネクタ 21"/>
          <p:cNvCxnSpPr/>
          <p:nvPr/>
        </p:nvCxnSpPr>
        <p:spPr>
          <a:xfrm>
            <a:off x="7231648" y="5283111"/>
            <a:ext cx="35039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16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2400"/>
                <a:ext cx="8382000" cy="685800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Requirement of </a:t>
                </a:r>
                <a14:m>
                  <m:oMath xmlns:m="http://schemas.openxmlformats.org/officeDocument/2006/math"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⊙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8382000" cy="685800"/>
              </a:xfrm>
              <a:blipFill>
                <a:blip r:embed="rId3"/>
                <a:stretch>
                  <a:fillRect l="-2182" b="-407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382000" cy="55626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⊙</m:t>
                        </m:r>
                        <m:sSubSup>
                          <m:sSubSup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e>
                    </m:d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≠</m:t>
                    </m:r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⊙</m:t>
                        </m:r>
                        <m:sSubSup>
                          <m:sSubSup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e>
                    </m:d>
                  </m:oMath>
                </a14:m>
                <a:r>
                  <a:rPr kumimoji="1" lang="en-US" altLang="ja-JP" dirty="0"/>
                  <a:t>, where </a:t>
                </a:r>
                <a14:m>
                  <m:oMath xmlns:m="http://schemas.openxmlformats.org/officeDocument/2006/math">
                    <m:r>
                      <a:rPr kumimoji="1" lang="en-US" altLang="ja-JP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)≠(1,1)</m:t>
                    </m:r>
                  </m:oMath>
                </a14:m>
                <a:endParaRPr kumimoji="1" lang="en-US" altLang="ja-JP" dirty="0"/>
              </a:p>
              <a:p>
                <a:r>
                  <a:rPr kumimoji="1" lang="en-US" altLang="ja-JP" dirty="0"/>
                  <a:t>Two of </a:t>
                </a:r>
                <a14:m>
                  <m:oMath xmlns:m="http://schemas.openxmlformats.org/officeDocument/2006/math"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⊙</m:t>
                        </m:r>
                        <m:sSub>
                          <m:sSub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kumimoji="1" lang="en-US" altLang="ja-JP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⊙</m:t>
                        </m:r>
                        <m:sSub>
                          <m:sSub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𝐻</m:t>
                    </m:r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⊙</m:t>
                    </m:r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dirty="0"/>
                  <a:t> are the same</a:t>
                </a: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382000" cy="5562600"/>
              </a:xfrm>
              <a:blipFill>
                <a:blip r:embed="rId4"/>
                <a:stretch>
                  <a:fillRect l="-582" t="-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605B1-90FB-42EA-8A32-FDAA57CD2C0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086919" y="3565102"/>
                <a:ext cx="392513" cy="4288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ja-JP" alt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919" y="3565102"/>
                <a:ext cx="392513" cy="4288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/>
          <p:cNvSpPr/>
          <p:nvPr/>
        </p:nvSpPr>
        <p:spPr>
          <a:xfrm>
            <a:off x="828867" y="3352250"/>
            <a:ext cx="908618" cy="85458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8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1066800" y="2941690"/>
            <a:ext cx="0" cy="3921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1524000" y="2952803"/>
            <a:ext cx="0" cy="3921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1274154" y="4183448"/>
            <a:ext cx="0" cy="3921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339592" y="2841209"/>
                <a:ext cx="676467" cy="442997"/>
              </a:xfrm>
              <a:prstGeom prst="rect">
                <a:avLst/>
              </a:prstGeom>
              <a:noFill/>
            </p:spPr>
            <p:txBody>
              <a:bodyPr wrap="non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𝑎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kumimoji="1" lang="ja-JP" altLang="en-US" sz="2400" dirty="0" smtClean="0">
                  <a:latin typeface="+mn-ea"/>
                  <a:ea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92" y="2841209"/>
                <a:ext cx="676467" cy="442997"/>
              </a:xfrm>
              <a:prstGeom prst="rect">
                <a:avLst/>
              </a:prstGeom>
              <a:blipFill>
                <a:blip r:embed="rId6"/>
                <a:stretch>
                  <a:fillRect b="-68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1593143" y="2841437"/>
                <a:ext cx="674735" cy="456847"/>
              </a:xfrm>
              <a:prstGeom prst="rect">
                <a:avLst/>
              </a:prstGeom>
              <a:noFill/>
            </p:spPr>
            <p:txBody>
              <a:bodyPr wrap="non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𝑏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𝐵</m:t>
                          </m:r>
                        </m:sup>
                      </m:sSubSup>
                    </m:oMath>
                  </m:oMathPara>
                </a14:m>
                <a:endParaRPr kumimoji="1" lang="ja-JP" altLang="en-US" sz="2400" dirty="0" smtClean="0">
                  <a:latin typeface="+mn-ea"/>
                  <a:ea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143" y="2841437"/>
                <a:ext cx="674735" cy="456847"/>
              </a:xfrm>
              <a:prstGeom prst="rect">
                <a:avLst/>
              </a:prstGeom>
              <a:blipFill>
                <a:blip r:embed="rId7"/>
                <a:stretch>
                  <a:fillRect b="-14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1350354" y="4118361"/>
                <a:ext cx="896015" cy="461336"/>
              </a:xfrm>
              <a:prstGeom prst="rect">
                <a:avLst/>
              </a:prstGeom>
              <a:noFill/>
            </p:spPr>
            <p:txBody>
              <a:bodyPr wrap="non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𝑎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∧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𝑏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𝐶</m:t>
                          </m:r>
                        </m:sup>
                      </m:sSubSup>
                    </m:oMath>
                  </m:oMathPara>
                </a14:m>
                <a:endParaRPr kumimoji="1" lang="ja-JP" altLang="en-US" sz="2400" dirty="0" smtClean="0">
                  <a:latin typeface="+mn-ea"/>
                  <a:ea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354" y="4118361"/>
                <a:ext cx="896015" cy="461336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四角形吹き出し 18"/>
          <p:cNvSpPr/>
          <p:nvPr/>
        </p:nvSpPr>
        <p:spPr>
          <a:xfrm>
            <a:off x="2322568" y="2850980"/>
            <a:ext cx="6025564" cy="3778419"/>
          </a:xfrm>
          <a:prstGeom prst="wedgeRectCallout">
            <a:avLst>
              <a:gd name="adj1" fmla="val -55089"/>
              <a:gd name="adj2" fmla="val -23456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800" dirty="0" smtClean="0">
              <a:latin typeface="+mn-ea"/>
              <a:cs typeface="メイリオ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2436263" y="2905372"/>
                <a:ext cx="4863456" cy="37274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ja-JP" sz="2400" b="0" dirty="0" smtClean="0">
                    <a:latin typeface="+mn-ea"/>
                    <a:ea typeface="+mn-ea"/>
                  </a:rPr>
                  <a:t>Procedure:</a:t>
                </a:r>
              </a:p>
              <a:p>
                <a:r>
                  <a:rPr lang="en-US" altLang="ja-JP" sz="2400" b="0" dirty="0" smtClean="0">
                    <a:latin typeface="+mn-ea"/>
                    <a:ea typeface="+mn-ea"/>
                  </a:rPr>
                  <a:t>1. Compute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⊙</m:t>
                    </m:r>
                    <m:sSubSup>
                      <m:sSub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sz="2400" dirty="0" smtClean="0">
                  <a:latin typeface="+mn-lt"/>
                </a:endParaRPr>
              </a:p>
              <a:p>
                <a:endParaRPr lang="en-US" altLang="ja-JP" sz="2400" dirty="0" smtClean="0">
                  <a:latin typeface="+mn-lt"/>
                </a:endParaRPr>
              </a:p>
              <a:p>
                <a:endParaRPr lang="en-US" altLang="ja-JP" sz="2400" dirty="0">
                  <a:latin typeface="+mn-lt"/>
                </a:endParaRPr>
              </a:p>
              <a:p>
                <a:endParaRPr lang="en-US" altLang="ja-JP" sz="2400" dirty="0" smtClean="0">
                  <a:latin typeface="+mn-lt"/>
                </a:endParaRPr>
              </a:p>
              <a:p>
                <a:endParaRPr lang="en-US" altLang="ja-JP" sz="2400" dirty="0">
                  <a:latin typeface="+mn-lt"/>
                </a:endParaRPr>
              </a:p>
              <a:p>
                <a:endParaRPr lang="en-US" altLang="ja-JP" sz="2400" dirty="0" smtClean="0">
                  <a:latin typeface="+mn-lt"/>
                </a:endParaRPr>
              </a:p>
              <a:p>
                <a:endParaRPr lang="en-US" altLang="ja-JP" sz="2400" dirty="0">
                  <a:latin typeface="+mn-lt"/>
                </a:endParaRPr>
              </a:p>
              <a:p>
                <a:endParaRPr lang="en-US" altLang="ja-JP" sz="2400" dirty="0" smtClean="0">
                  <a:latin typeface="+mn-lt"/>
                </a:endParaRPr>
              </a:p>
              <a:p>
                <a:r>
                  <a:rPr lang="en-US" altLang="ja-JP" sz="2400" dirty="0" smtClean="0">
                    <a:latin typeface="+mn-lt"/>
                  </a:rPr>
                  <a:t>Fin. output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</m:oMath>
                </a14:m>
                <a:endParaRPr lang="ja-JP" alt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263" y="2905372"/>
                <a:ext cx="4863456" cy="3727431"/>
              </a:xfrm>
              <a:prstGeom prst="rect">
                <a:avLst/>
              </a:prstGeom>
              <a:blipFill>
                <a:blip r:embed="rId9"/>
                <a:stretch>
                  <a:fillRect l="-3890" t="-2619" b="-40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フローチャート: 代替処理 15"/>
              <p:cNvSpPr/>
              <p:nvPr/>
            </p:nvSpPr>
            <p:spPr>
              <a:xfrm>
                <a:off x="2848153" y="3708537"/>
                <a:ext cx="2593864" cy="1734048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72000" rIns="9144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𝐻</m:t>
                      </m:r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(</m:t>
                      </m:r>
                      <m:sSubSup>
                        <m:sSubSup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0</m:t>
                          </m:r>
                        </m:sub>
                        <m:sup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𝐴</m:t>
                          </m:r>
                        </m:sup>
                      </m:sSubSup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⊙</m:t>
                      </m:r>
                      <m:sSubSup>
                        <m:sSubSup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0</m:t>
                          </m:r>
                        </m:sub>
                        <m:sup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𝐵</m:t>
                          </m:r>
                        </m:sup>
                      </m:sSubSup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)</m:t>
                      </m:r>
                    </m:oMath>
                  </m:oMathPara>
                </a14:m>
                <a:endParaRPr kumimoji="1" lang="en-US" altLang="ja-JP" sz="2400" dirty="0" smtClean="0">
                  <a:solidFill>
                    <a:schemeClr val="tx1"/>
                  </a:solidFill>
                  <a:latin typeface="+mn-ea"/>
                  <a:cs typeface="メイリオ" pitchFamily="50" charset="-128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𝐻</m:t>
                      </m:r>
                      <m:r>
                        <a:rPr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(</m:t>
                      </m:r>
                      <m:sSubSup>
                        <m:sSubSupPr>
                          <m:ctrl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0</m:t>
                          </m:r>
                        </m:sub>
                        <m:sup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𝐴</m:t>
                          </m:r>
                        </m:sup>
                      </m:sSubSup>
                      <m:r>
                        <a:rPr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⊙</m:t>
                      </m:r>
                      <m:sSubSup>
                        <m:sSubSupPr>
                          <m:ctrl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1</m:t>
                          </m:r>
                        </m:sub>
                        <m:sup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𝐵</m:t>
                          </m:r>
                        </m:sup>
                      </m:sSubSup>
                      <m:r>
                        <a:rPr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)</m:t>
                      </m:r>
                    </m:oMath>
                  </m:oMathPara>
                </a14:m>
                <a:endParaRPr kumimoji="1" lang="en-US" altLang="ja-JP" sz="2400" dirty="0" smtClean="0">
                  <a:solidFill>
                    <a:schemeClr val="tx1"/>
                  </a:solidFill>
                  <a:latin typeface="+mn-ea"/>
                  <a:cs typeface="メイリオ" pitchFamily="50" charset="-128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𝐻</m:t>
                      </m:r>
                      <m:r>
                        <a:rPr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(</m:t>
                      </m:r>
                      <m:sSubSup>
                        <m:sSubSupPr>
                          <m:ctrl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1</m:t>
                          </m:r>
                        </m:sub>
                        <m:sup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𝐴</m:t>
                          </m:r>
                        </m:sup>
                      </m:sSubSup>
                      <m:r>
                        <a:rPr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⊙</m:t>
                      </m:r>
                      <m:sSubSup>
                        <m:sSubSupPr>
                          <m:ctrl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0</m:t>
                          </m:r>
                        </m:sub>
                        <m:sup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𝐵</m:t>
                          </m:r>
                        </m:sup>
                      </m:sSubSup>
                      <m:r>
                        <a:rPr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)</m:t>
                      </m:r>
                    </m:oMath>
                  </m:oMathPara>
                </a14:m>
                <a:endParaRPr kumimoji="1" lang="en-US" altLang="ja-JP" sz="2400" dirty="0" smtClean="0">
                  <a:solidFill>
                    <a:schemeClr val="tx1"/>
                  </a:solidFill>
                  <a:latin typeface="+mn-ea"/>
                  <a:cs typeface="メイリオ" pitchFamily="50" charset="-128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𝐻</m:t>
                      </m:r>
                      <m:r>
                        <a:rPr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(</m:t>
                      </m:r>
                      <m:sSubSup>
                        <m:sSubSupPr>
                          <m:ctrl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1</m:t>
                          </m:r>
                        </m:sub>
                        <m:sup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𝐴</m:t>
                          </m:r>
                        </m:sup>
                      </m:sSubSup>
                      <m:r>
                        <a:rPr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⊙</m:t>
                      </m:r>
                      <m:sSubSup>
                        <m:sSubSupPr>
                          <m:ctrl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1</m:t>
                          </m:r>
                        </m:sub>
                        <m:sup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メイリオ" pitchFamily="50" charset="-128"/>
                            </a:rPr>
                            <m:t>𝐵</m:t>
                          </m:r>
                        </m:sup>
                      </m:sSubSup>
                      <m:r>
                        <a:rPr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メイリオ" pitchFamily="50" charset="-128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 smtClean="0">
                  <a:solidFill>
                    <a:schemeClr val="tx1"/>
                  </a:solidFill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16" name="フローチャート: 代替処理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153" y="3708537"/>
                <a:ext cx="2593864" cy="1734048"/>
              </a:xfrm>
              <a:prstGeom prst="flowChartAlternateProcess">
                <a:avLst/>
              </a:prstGeom>
              <a:blipFill>
                <a:blip r:embed="rId10"/>
                <a:stretch>
                  <a:fillRect b="-1730"/>
                </a:stretch>
              </a:blipFill>
              <a:ln>
                <a:solidFill>
                  <a:schemeClr val="accent2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761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Garbling AND gate with one </a:t>
            </a:r>
            <a:r>
              <a:rPr kumimoji="1" lang="en-US" altLang="ja-JP" dirty="0" err="1" smtClean="0"/>
              <a:t>ciphertext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153400" cy="5562600"/>
              </a:xfrm>
            </p:spPr>
            <p:txBody>
              <a:bodyPr/>
              <a:lstStyle/>
              <a:p>
                <a:r>
                  <a:rPr kumimoji="1" lang="en-US" altLang="ja-JP" dirty="0" smtClean="0"/>
                  <a:t>At least, we require: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⊙</m:t>
                        </m:r>
                        <m:sSubSup>
                          <m:sSub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⊙</m:t>
                        </m:r>
                        <m:sSubSup>
                          <m:sSub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e>
                    </m:d>
                  </m:oMath>
                </a14:m>
                <a:r>
                  <a:rPr kumimoji="1" lang="en-US" altLang="ja-JP" dirty="0" smtClean="0"/>
                  <a:t>, where </a:t>
                </a:r>
                <a14:m>
                  <m:oMath xmlns:m="http://schemas.openxmlformats.org/officeDocument/2006/math"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)≠(1,1)</m:t>
                    </m:r>
                  </m:oMath>
                </a14:m>
                <a:endParaRPr kumimoji="1" lang="en-US" altLang="ja-JP" dirty="0" smtClean="0"/>
              </a:p>
              <a:p>
                <a:pPr lvl="2"/>
                <a:r>
                  <a:rPr kumimoji="1" lang="en-US" altLang="ja-JP" dirty="0" smtClean="0"/>
                  <a:t>for security</a:t>
                </a:r>
              </a:p>
              <a:p>
                <a:pPr lvl="1"/>
                <a:r>
                  <a:rPr kumimoji="1" lang="en-US" altLang="ja-JP" dirty="0" smtClean="0"/>
                  <a:t>Two of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⊙</m:t>
                        </m:r>
                        <m:sSub>
                          <m:sSub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⊙</m:t>
                        </m:r>
                        <m:sSub>
                          <m:sSub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⊙</m:t>
                    </m:r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dirty="0" smtClean="0"/>
                  <a:t> are the same</a:t>
                </a:r>
              </a:p>
              <a:p>
                <a:pPr lvl="2"/>
                <a:r>
                  <a:rPr kumimoji="1" lang="en-US" altLang="ja-JP" dirty="0" smtClean="0"/>
                  <a:t>Evaluator should be able to obtain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</m:oMath>
                </a14:m>
                <a:r>
                  <a:rPr kumimoji="1" lang="en-US" altLang="ja-JP" dirty="0" smtClean="0"/>
                  <a:t> from </a:t>
                </a:r>
                <a:r>
                  <a:rPr kumimoji="1" lang="en-US" altLang="ja-JP" b="1" dirty="0" smtClean="0"/>
                  <a:t>every</a:t>
                </a:r>
                <a:r>
                  <a:rPr kumimoji="1" lang="en-US" altLang="ja-JP" dirty="0" smtClean="0"/>
                  <a:t> values</a:t>
                </a:r>
              </a:p>
              <a:p>
                <a:pPr lvl="2"/>
                <a:r>
                  <a:rPr kumimoji="1" lang="en-US" altLang="ja-JP" dirty="0" smtClean="0"/>
                  <a:t>One value can be adjusted as </a:t>
                </a:r>
                <a14:m>
                  <m:oMath xmlns:m="http://schemas.openxmlformats.org/officeDocument/2006/math"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⊙</m:t>
                        </m:r>
                        <m:sSub>
                          <m:sSub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kumimoji="1" lang="en-US" altLang="ja-JP" dirty="0" smtClean="0"/>
              </a:p>
              <a:p>
                <a:pPr lvl="2"/>
                <a:r>
                  <a:rPr kumimoji="1" lang="en-US" altLang="ja-JP" dirty="0" smtClean="0"/>
                  <a:t>At</a:t>
                </a:r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least two of them should be the same</a:t>
                </a:r>
              </a:p>
              <a:p>
                <a:endParaRPr kumimoji="1" lang="en-US" altLang="ja-JP" dirty="0" smtClean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153400" cy="5562600"/>
              </a:xfrm>
              <a:blipFill>
                <a:blip r:embed="rId4"/>
                <a:stretch>
                  <a:fillRect l="-598" t="-9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605B1-90FB-42EA-8A32-FDAA57CD2C0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5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Intuition: Garbling AND with one </a:t>
            </a:r>
            <a:r>
              <a:rPr kumimoji="1" lang="en-US" altLang="ja-JP" dirty="0" err="1" smtClean="0"/>
              <a:t>ciph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153400" cy="5562600"/>
              </a:xfrm>
            </p:spPr>
            <p:txBody>
              <a:bodyPr/>
              <a:lstStyle/>
              <a:p>
                <a:r>
                  <a:rPr kumimoji="1" lang="en-US" altLang="ja-JP" dirty="0" smtClean="0"/>
                  <a:t>We employ “+” as </a:t>
                </a:r>
                <a14:m>
                  <m:oMath xmlns:m="http://schemas.openxmlformats.org/officeDocument/2006/math"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⊙</m:t>
                    </m:r>
                  </m:oMath>
                </a14:m>
                <a:endParaRPr kumimoji="1" lang="en-US" altLang="ja-JP" dirty="0"/>
              </a:p>
              <a:p>
                <a:r>
                  <a:rPr kumimoji="1" lang="en-US" altLang="ja-JP" dirty="0"/>
                  <a:t>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kumimoji="1" lang="en-US" altLang="ja-JP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kumimoji="1" lang="en-US" altLang="ja-JP" dirty="0"/>
              </a:p>
              <a:p>
                <a:endParaRPr kumimoji="1" lang="en-US" altLang="ja-JP" dirty="0" smtClean="0"/>
              </a:p>
              <a:p>
                <a:r>
                  <a:rPr kumimoji="1" lang="en-US" altLang="ja-JP" dirty="0" smtClean="0"/>
                  <a:t>Evaluator obtains</a:t>
                </a:r>
              </a:p>
              <a:p>
                <a:pPr lvl="1"/>
                <a:r>
                  <a:rPr kumimoji="1" lang="en-US" altLang="ja-JP" b="0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=(0,0)</m:t>
                    </m:r>
                  </m:oMath>
                </a14:m>
                <a:r>
                  <a:rPr kumimoji="1" lang="en-US" altLang="ja-JP" dirty="0" smtClean="0"/>
                  <a:t>: </a:t>
                </a:r>
                <a14:m>
                  <m:oMath xmlns:m="http://schemas.openxmlformats.org/officeDocument/2006/math"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𝐻</m:t>
                    </m:r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dirty="0" smtClean="0"/>
              </a:p>
              <a:p>
                <a:pPr lvl="1"/>
                <a:r>
                  <a:rPr kumimoji="1" lang="en-US" altLang="ja-JP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=(0,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dirty="0" smtClean="0"/>
                  <a:t>: </a:t>
                </a:r>
                <a14:m>
                  <m:oMath xmlns:m="http://schemas.openxmlformats.org/officeDocument/2006/math">
                    <m:r>
                      <a:rPr kumimoji="1" lang="en-US" altLang="ja-JP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kumimoji="1" lang="en-US" altLang="ja-JP" dirty="0" smtClean="0"/>
              </a:p>
              <a:p>
                <a:pPr lvl="1"/>
                <a:r>
                  <a:rPr kumimoji="1" lang="en-US" altLang="ja-JP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=(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r>
                  <a:rPr kumimoji="1" lang="en-US" altLang="ja-JP" dirty="0" smtClean="0"/>
                  <a:t>: </a:t>
                </a:r>
                <a14:m>
                  <m:oMath xmlns:m="http://schemas.openxmlformats.org/officeDocument/2006/math"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kumimoji="1" lang="en-US" altLang="ja-JP" dirty="0" smtClean="0"/>
              </a:p>
              <a:p>
                <a:pPr lvl="1"/>
                <a:r>
                  <a:rPr kumimoji="1" lang="en-US" altLang="ja-JP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=(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dirty="0" smtClean="0"/>
                  <a:t>: </a:t>
                </a:r>
                <a14:m>
                  <m:oMath xmlns:m="http://schemas.openxmlformats.org/officeDocument/2006/math">
                    <m:r>
                      <a:rPr kumimoji="1" lang="en-US" altLang="ja-JP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kumimoji="1" lang="en-US" altLang="ja-JP" dirty="0" smtClean="0"/>
              </a:p>
              <a:p>
                <a:pPr lvl="1"/>
                <a:endParaRPr kumimoji="1" lang="en-US" altLang="ja-JP" dirty="0" smtClean="0"/>
              </a:p>
              <a:p>
                <a:endParaRPr kumimoji="1" lang="en-US" altLang="ja-JP" dirty="0" smtClean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153400" cy="5562600"/>
              </a:xfrm>
              <a:blipFill>
                <a:blip r:embed="rId3"/>
                <a:stretch>
                  <a:fillRect l="-598" t="-9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605B1-90FB-42EA-8A32-FDAA57CD2C0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3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/>
                  <a:t>Define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</m:oMath>
                </a14:m>
                <a:r>
                  <a:rPr kumimoji="1" lang="en-US" altLang="ja-JP" dirty="0"/>
                  <a:t> by </a:t>
                </a:r>
                <a14:m>
                  <m:oMath xmlns:m="http://schemas.openxmlformats.org/officeDocument/2006/math"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l="-2353" b="-407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5562600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dirty="0" smtClean="0"/>
                  <a:t>For some operation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⊡</m:t>
                    </m:r>
                  </m:oMath>
                </a14:m>
                <a:r>
                  <a:rPr kumimoji="1" lang="en-US" altLang="ja-JP" dirty="0" smtClean="0"/>
                  <a:t>,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en-US" altLang="ja-JP" dirty="0" smtClean="0"/>
                  <a:t> must satisfy </a:t>
                </a:r>
                <a:endParaRPr kumimoji="1" lang="en-US" altLang="ja-JP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ja-JP" i="1" dirty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kumimoji="1"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e>
                    </m:d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⊡</m:t>
                    </m:r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𝐻</m:t>
                    </m:r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dirty="0"/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ja-JP" i="1" dirty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kumimoji="1"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e>
                    </m:d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⊡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kumimoji="1" lang="en-US" altLang="ja-JP" dirty="0"/>
              </a:p>
              <a:p>
                <a:pPr marL="366713" lvl="1" indent="0">
                  <a:buNone/>
                </a:pPr>
                <a:r>
                  <a:rPr kumimoji="1" lang="en-US" altLang="ja-JP" dirty="0" smtClean="0"/>
                  <a:t>We employ “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kumimoji="1" lang="en-US" altLang="ja-JP" dirty="0" smtClean="0"/>
                  <a:t>” as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⊡</m:t>
                    </m:r>
                  </m:oMath>
                </a14:m>
                <a:r>
                  <a:rPr kumimoji="1" lang="en-US" altLang="ja-JP" dirty="0" smtClean="0"/>
                  <a:t>, and </a:t>
                </a:r>
                <a14:m>
                  <m:oMath xmlns:m="http://schemas.openxmlformats.org/officeDocument/2006/math">
                    <m:r>
                      <a:rPr kumimoji="1" lang="en-US" altLang="ja-JP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ja-JP" i="1" dirty="0">
                        <a:latin typeface="Cambria Math" panose="02040503050406030204" pitchFamily="18" charset="0"/>
                      </a:rPr>
                      <m:t>≔</m:t>
                    </m:r>
                    <m:r>
                      <a:rPr kumimoji="1" lang="en-US" altLang="ja-JP" i="1" dirty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kumimoji="1"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e>
                    </m:d>
                    <m:r>
                      <a:rPr kumimoji="1" lang="en-US" altLang="ja-JP" i="1" dirty="0">
                        <a:latin typeface="Cambria Math" panose="02040503050406030204" pitchFamily="18" charset="0"/>
                      </a:rPr>
                      <m:t>⊕</m:t>
                    </m:r>
                    <m:r>
                      <a:rPr kumimoji="1" lang="en-US" altLang="ja-JP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kumimoji="1" lang="en-US" altLang="ja-JP" i="1" dirty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ja-JP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dirty="0"/>
              </a:p>
              <a:p>
                <a:pPr lvl="1"/>
                <a:endParaRPr kumimoji="1" lang="en-US" altLang="ja-JP" b="0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</m:oMath>
                </a14:m>
                <a:r>
                  <a:rPr kumimoji="1" lang="en-US" altLang="ja-JP" b="0" dirty="0" smtClean="0"/>
                  <a:t> is defined as follows: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←{0,1}</m:t>
                    </m:r>
                  </m:oMath>
                </a14:m>
                <a:endParaRPr kumimoji="1" lang="en-US" altLang="ja-JP" dirty="0"/>
              </a:p>
              <a:p>
                <a:pPr lvl="1"/>
                <a:r>
                  <a:rPr kumimoji="1" lang="en-US" altLang="ja-JP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en-US" altLang="ja-JP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kumimoji="1" lang="en-US" altLang="ja-JP" dirty="0" smtClean="0"/>
              </a:p>
              <a:p>
                <a:pPr lvl="1"/>
                <a:r>
                  <a:rPr kumimoji="1" lang="en-US" altLang="ja-JP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kumimoji="1" lang="en-US" altLang="ja-JP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≔</m:t>
                    </m:r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kumimoji="1" lang="en-US" altLang="ja-JP" dirty="0" smtClean="0"/>
              </a:p>
              <a:p>
                <a:endParaRPr kumimoji="1" lang="en-US" altLang="ja-JP" dirty="0" smtClean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5562600"/>
              </a:xfrm>
              <a:blipFill>
                <a:blip r:embed="rId6"/>
                <a:stretch>
                  <a:fillRect l="-593" t="-9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605B1-90FB-42EA-8A32-FDAA57CD2C0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9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/>
                  <a:t>Define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353" b="-407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5562600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b="0" dirty="0" smtClean="0"/>
                  <a:t>Evaluator should perform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en-US" altLang="ja-JP" b="0" dirty="0" smtClean="0"/>
                  <a:t> w/ probability ½ even if the input is (1,1)</a:t>
                </a:r>
              </a:p>
              <a:p>
                <a:pPr lvl="1"/>
                <a:r>
                  <a:rPr kumimoji="1" lang="en-US" altLang="ja-JP" dirty="0"/>
                  <a:t>Oblivious procedure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</m:oMath>
                </a14:m>
                <a:endParaRPr kumimoji="1" lang="en-US" altLang="ja-JP" dirty="0" smtClean="0"/>
              </a:p>
              <a:p>
                <a:endParaRPr kumimoji="1" lang="en-US" altLang="ja-JP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</m:oMath>
                </a14:m>
                <a:r>
                  <a:rPr kumimoji="1" lang="en-US" altLang="ja-JP" dirty="0" smtClean="0"/>
                  <a:t> is defined as follows:</a:t>
                </a:r>
                <a:endParaRPr kumimoji="1" lang="en-US" altLang="ja-JP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←{0,1}</m:t>
                    </m:r>
                  </m:oMath>
                </a14:m>
                <a:endParaRPr kumimoji="1" lang="en-US" altLang="ja-JP" dirty="0" smtClean="0"/>
              </a:p>
              <a:p>
                <a:pPr lvl="1"/>
                <a:r>
                  <a:rPr kumimoji="1" lang="en-US" altLang="ja-JP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en-US" altLang="ja-JP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dirty="0" smtClean="0"/>
              </a:p>
              <a:p>
                <a:pPr lvl="1"/>
                <a:r>
                  <a:rPr kumimoji="1" lang="en-US" altLang="ja-JP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kumimoji="1" lang="en-US" altLang="ja-JP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≔</m:t>
                    </m:r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kumimoji="1" lang="en-US" altLang="ja-JP" i="1" dirty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kumimoji="1"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e>
                    </m:d>
                    <m:r>
                      <a:rPr kumimoji="1" lang="en-US" altLang="ja-JP" i="1" dirty="0">
                        <a:latin typeface="Cambria Math" panose="02040503050406030204" pitchFamily="18" charset="0"/>
                      </a:rPr>
                      <m:t>⊕</m:t>
                    </m:r>
                    <m:r>
                      <a:rPr kumimoji="1" lang="en-US" altLang="ja-JP" i="1" dirty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kumimoji="1"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kumimoji="1" lang="en-US" altLang="ja-JP" dirty="0"/>
              </a:p>
              <a:p>
                <a:endParaRPr kumimoji="1" lang="en-US" altLang="ja-JP" dirty="0" smtClean="0"/>
              </a:p>
              <a:p>
                <a:endParaRPr kumimoji="1" lang="en-US" altLang="ja-JP" dirty="0" smtClean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5562600"/>
              </a:xfrm>
              <a:blipFill>
                <a:blip r:embed="rId6"/>
                <a:stretch>
                  <a:fillRect l="-593" t="-986" r="-14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605B1-90FB-42EA-8A32-FDAA57CD2C0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0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66800"/>
            <a:ext cx="7890932" cy="5562600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Evaluate the circuit w/o knowing </a:t>
            </a:r>
            <a:r>
              <a:rPr lang="en-US" altLang="ja-JP" dirty="0" smtClean="0"/>
              <a:t>truth values</a:t>
            </a:r>
            <a:endParaRPr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</p:txBody>
      </p:sp>
      <p:sp>
        <p:nvSpPr>
          <p:cNvPr id="84" name="角丸四角形 83"/>
          <p:cNvSpPr/>
          <p:nvPr/>
        </p:nvSpPr>
        <p:spPr>
          <a:xfrm>
            <a:off x="4191000" y="2286000"/>
            <a:ext cx="4511105" cy="40386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8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8" name="角丸四角形 97"/>
          <p:cNvSpPr/>
          <p:nvPr/>
        </p:nvSpPr>
        <p:spPr>
          <a:xfrm>
            <a:off x="381000" y="2281885"/>
            <a:ext cx="2885669" cy="40386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8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Garbling scheme</a:t>
            </a:r>
            <a:endParaRPr lang="ja-JP" altLang="en-US" dirty="0"/>
          </a:p>
        </p:txBody>
      </p:sp>
      <p:sp>
        <p:nvSpPr>
          <p:cNvPr id="34" name="右矢印 33"/>
          <p:cNvSpPr/>
          <p:nvPr/>
        </p:nvSpPr>
        <p:spPr>
          <a:xfrm>
            <a:off x="3429000" y="3537609"/>
            <a:ext cx="628163" cy="1619812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8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5333999" y="3231610"/>
            <a:ext cx="2532362" cy="2368317"/>
            <a:chOff x="5293937" y="3499082"/>
            <a:chExt cx="2249863" cy="2368317"/>
          </a:xfrm>
        </p:grpSpPr>
        <p:sp>
          <p:nvSpPr>
            <p:cNvPr id="70" name="正方形/長方形 69"/>
            <p:cNvSpPr/>
            <p:nvPr/>
          </p:nvSpPr>
          <p:spPr>
            <a:xfrm>
              <a:off x="5334000" y="3499082"/>
              <a:ext cx="2209800" cy="236831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7200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テキスト ボックス 61"/>
                <p:cNvSpPr txBox="1"/>
                <p:nvPr/>
              </p:nvSpPr>
              <p:spPr>
                <a:xfrm>
                  <a:off x="5293937" y="3728966"/>
                  <a:ext cx="2200293" cy="16878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||</m:t>
                            </m:r>
                            <m:sSubSup>
                              <m:sSubSupPr>
                                <m:ctrlP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e>
                        </m:d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sSubSup>
                          <m:sSubSup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oMath>
                    </m:oMathPara>
                  </a14:m>
                  <a:endParaRPr lang="en-US" altLang="ja-JP" sz="2400" b="0" dirty="0" smtClean="0">
                    <a:latin typeface="+mn-lt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||</m:t>
                            </m:r>
                            <m:sSubSup>
                              <m:sSubSupPr>
                                <m:ctrlP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e>
                        </m:d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sSubSup>
                          <m:sSubSup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oMath>
                    </m:oMathPara>
                  </a14:m>
                  <a:endParaRPr lang="en-US" altLang="ja-JP" sz="2400" dirty="0" smtClean="0">
                    <a:latin typeface="+mn-lt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||</m:t>
                            </m:r>
                            <m:sSubSup>
                              <m:sSub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e>
                        </m:d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⊕</m:t>
                        </m:r>
                        <m:sSubSup>
                          <m:sSub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oMath>
                    </m:oMathPara>
                  </a14:m>
                  <a:endParaRPr lang="en-US" altLang="ja-JP" sz="2400" dirty="0" smtClean="0">
                    <a:latin typeface="+mn-lt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||</m:t>
                            </m:r>
                            <m:sSubSup>
                              <m:sSub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e>
                        </m:d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⊕</m:t>
                        </m:r>
                        <m:sSubSup>
                          <m:sSub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ja-JP" altLang="en-US" sz="24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2" name="テキスト ボックス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3937" y="3728966"/>
                  <a:ext cx="2200293" cy="16878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3" name="直線矢印コネクタ 72"/>
          <p:cNvCxnSpPr/>
          <p:nvPr/>
        </p:nvCxnSpPr>
        <p:spPr>
          <a:xfrm>
            <a:off x="4408858" y="3810000"/>
            <a:ext cx="92507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角丸四角形 81"/>
          <p:cNvSpPr/>
          <p:nvPr/>
        </p:nvSpPr>
        <p:spPr>
          <a:xfrm>
            <a:off x="4968305" y="2043960"/>
            <a:ext cx="2819400" cy="47887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latin typeface="+mn-ea"/>
                <a:cs typeface="メイリオ" pitchFamily="50" charset="-128"/>
              </a:rPr>
              <a:t>garbled circuit</a:t>
            </a:r>
            <a:endParaRPr kumimoji="1" lang="ja-JP" altLang="en-US" sz="2400" dirty="0" smtClean="0">
              <a:latin typeface="+mn-ea"/>
              <a:cs typeface="メイリオ" pitchFamily="50" charset="-128"/>
            </a:endParaRPr>
          </a:p>
        </p:txBody>
      </p:sp>
      <p:sp>
        <p:nvSpPr>
          <p:cNvPr id="89" name="フローチャート : 組合せ 88"/>
          <p:cNvSpPr/>
          <p:nvPr/>
        </p:nvSpPr>
        <p:spPr>
          <a:xfrm rot="16200000">
            <a:off x="1265808" y="3895252"/>
            <a:ext cx="970522" cy="760420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non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600" dirty="0" smtClean="0">
                <a:solidFill>
                  <a:schemeClr val="tx1"/>
                </a:solidFill>
                <a:latin typeface="+mn-ea"/>
                <a:cs typeface="メイリオ" pitchFamily="50" charset="-128"/>
              </a:rPr>
              <a:t>AND</a:t>
            </a:r>
            <a:endParaRPr kumimoji="1" lang="ja-JP" altLang="en-US" sz="1600" dirty="0" smtClean="0">
              <a:solidFill>
                <a:schemeClr val="tx1"/>
              </a:solidFill>
              <a:latin typeface="+mn-ea"/>
              <a:cs typeface="メイリオ" pitchFamily="50" charset="-128"/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561109" y="2065631"/>
            <a:ext cx="2563091" cy="457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dirty="0" smtClean="0">
                <a:latin typeface="+mn-ea"/>
                <a:cs typeface="メイリオ" pitchFamily="50" charset="-128"/>
              </a:rPr>
              <a:t>(plain) circuit</a:t>
            </a:r>
            <a:endParaRPr kumimoji="1" lang="ja-JP" altLang="en-US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51" name="直線矢印コネクタ 50"/>
          <p:cNvCxnSpPr/>
          <p:nvPr/>
        </p:nvCxnSpPr>
        <p:spPr>
          <a:xfrm>
            <a:off x="688562" y="3925711"/>
            <a:ext cx="68303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747613" y="3581920"/>
            <a:ext cx="327334" cy="380480"/>
          </a:xfrm>
          <a:prstGeom prst="rect">
            <a:avLst/>
          </a:prstGeom>
          <a:noFill/>
        </p:spPr>
        <p:txBody>
          <a:bodyPr wrap="none" tIns="72000" bIns="0" rtlCol="0">
            <a:spAutoFit/>
          </a:bodyPr>
          <a:lstStyle/>
          <a:p>
            <a:r>
              <a:rPr kumimoji="1" lang="en-US" altLang="ja-JP" sz="2000" dirty="0" smtClean="0">
                <a:latin typeface="+mn-ea"/>
                <a:ea typeface="+mn-ea"/>
                <a:cs typeface="メイリオ" pitchFamily="50" charset="-128"/>
              </a:rPr>
              <a:t>0</a:t>
            </a:r>
            <a:endParaRPr kumimoji="1" lang="ja-JP" altLang="en-US" sz="2000" dirty="0" smtClean="0">
              <a:latin typeface="+mn-ea"/>
              <a:ea typeface="+mn-ea"/>
              <a:cs typeface="メイリオ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テキスト ボックス 89"/>
              <p:cNvSpPr txBox="1"/>
              <p:nvPr/>
            </p:nvSpPr>
            <p:spPr>
              <a:xfrm>
                <a:off x="4535334" y="3270309"/>
                <a:ext cx="646266" cy="451397"/>
              </a:xfrm>
              <a:prstGeom prst="rect">
                <a:avLst/>
              </a:prstGeom>
              <a:noFill/>
            </p:spPr>
            <p:txBody>
              <a:bodyPr wrap="non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𝐴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kumimoji="1" lang="ja-JP" altLang="en-US" sz="2400" dirty="0" smtClean="0">
                  <a:latin typeface="+mn-ea"/>
                  <a:ea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90" name="テキスト ボックス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334" y="3270309"/>
                <a:ext cx="646266" cy="451397"/>
              </a:xfrm>
              <a:prstGeom prst="rect">
                <a:avLst/>
              </a:prstGeom>
              <a:blipFill>
                <a:blip r:embed="rId4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348132" y="6261100"/>
            <a:ext cx="609600" cy="520700"/>
          </a:xfrm>
        </p:spPr>
        <p:txBody>
          <a:bodyPr/>
          <a:lstStyle/>
          <a:p>
            <a:pPr>
              <a:defRPr/>
            </a:pPr>
            <a:fld id="{4A6605B1-90FB-42EA-8A32-FDAA57CD2C0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cxnSp>
        <p:nvCxnSpPr>
          <p:cNvPr id="27" name="直線矢印コネクタ 26"/>
          <p:cNvCxnSpPr/>
          <p:nvPr/>
        </p:nvCxnSpPr>
        <p:spPr>
          <a:xfrm>
            <a:off x="685801" y="4611511"/>
            <a:ext cx="68303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744852" y="4267720"/>
            <a:ext cx="327334" cy="380480"/>
          </a:xfrm>
          <a:prstGeom prst="rect">
            <a:avLst/>
          </a:prstGeom>
          <a:noFill/>
        </p:spPr>
        <p:txBody>
          <a:bodyPr wrap="none" tIns="72000" bIns="0" rtlCol="0">
            <a:spAutoFit/>
          </a:bodyPr>
          <a:lstStyle/>
          <a:p>
            <a:r>
              <a:rPr kumimoji="1" lang="en-US" altLang="ja-JP" sz="2000" dirty="0" smtClean="0">
                <a:latin typeface="+mn-ea"/>
                <a:ea typeface="+mn-ea"/>
                <a:cs typeface="メイリオ" pitchFamily="50" charset="-128"/>
              </a:rPr>
              <a:t>1</a:t>
            </a:r>
            <a:endParaRPr kumimoji="1" lang="ja-JP" altLang="en-US" sz="2000" dirty="0" smtClean="0">
              <a:latin typeface="+mn-ea"/>
              <a:ea typeface="+mn-ea"/>
              <a:cs typeface="メイリオ" pitchFamily="50" charset="-128"/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>
            <a:off x="2136362" y="4229991"/>
            <a:ext cx="68303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2195413" y="3886200"/>
            <a:ext cx="327334" cy="380480"/>
          </a:xfrm>
          <a:prstGeom prst="rect">
            <a:avLst/>
          </a:prstGeom>
          <a:noFill/>
        </p:spPr>
        <p:txBody>
          <a:bodyPr wrap="none" tIns="72000" bIns="0" rtlCol="0">
            <a:spAutoFit/>
          </a:bodyPr>
          <a:lstStyle/>
          <a:p>
            <a:r>
              <a:rPr kumimoji="1" lang="en-US" altLang="ja-JP" sz="2000" dirty="0" smtClean="0">
                <a:latin typeface="+mn-ea"/>
                <a:ea typeface="+mn-ea"/>
                <a:cs typeface="メイリオ" pitchFamily="50" charset="-128"/>
              </a:rPr>
              <a:t>0</a:t>
            </a:r>
            <a:endParaRPr kumimoji="1" lang="ja-JP" altLang="en-US" sz="2000" dirty="0" smtClean="0">
              <a:latin typeface="+mn-ea"/>
              <a:ea typeface="+mn-ea"/>
              <a:cs typeface="メイリオ" pitchFamily="50" charset="-128"/>
            </a:endParaRPr>
          </a:p>
        </p:txBody>
      </p:sp>
      <p:cxnSp>
        <p:nvCxnSpPr>
          <p:cNvPr id="36" name="直線矢印コネクタ 35"/>
          <p:cNvCxnSpPr/>
          <p:nvPr/>
        </p:nvCxnSpPr>
        <p:spPr>
          <a:xfrm>
            <a:off x="4409574" y="5029200"/>
            <a:ext cx="92507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/>
              <p:cNvSpPr txBox="1"/>
              <p:nvPr/>
            </p:nvSpPr>
            <p:spPr>
              <a:xfrm>
                <a:off x="4495800" y="4489509"/>
                <a:ext cx="639662" cy="446460"/>
              </a:xfrm>
              <a:prstGeom prst="rect">
                <a:avLst/>
              </a:prstGeom>
              <a:noFill/>
            </p:spPr>
            <p:txBody>
              <a:bodyPr wrap="non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𝐵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kumimoji="1" lang="ja-JP" altLang="en-US" sz="2400" dirty="0" smtClean="0">
                  <a:latin typeface="+mn-ea"/>
                  <a:ea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489509"/>
                <a:ext cx="639662" cy="446460"/>
              </a:xfrm>
              <a:prstGeom prst="rect">
                <a:avLst/>
              </a:prstGeom>
              <a:blipFill>
                <a:blip r:embed="rId5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線矢印コネクタ 37"/>
          <p:cNvCxnSpPr/>
          <p:nvPr/>
        </p:nvCxnSpPr>
        <p:spPr>
          <a:xfrm>
            <a:off x="7898753" y="4419600"/>
            <a:ext cx="92507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7964334" y="3879909"/>
                <a:ext cx="646266" cy="454026"/>
              </a:xfrm>
              <a:prstGeom prst="rect">
                <a:avLst/>
              </a:prstGeom>
              <a:noFill/>
            </p:spPr>
            <p:txBody>
              <a:bodyPr wrap="non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𝐶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kumimoji="1" lang="ja-JP" altLang="en-US" sz="2400" dirty="0" smtClean="0">
                  <a:latin typeface="+mn-ea"/>
                  <a:ea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334" y="3879909"/>
                <a:ext cx="646266" cy="454026"/>
              </a:xfrm>
              <a:prstGeom prst="rect">
                <a:avLst/>
              </a:prstGeom>
              <a:blipFill>
                <a:blip r:embed="rId6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正方形/長方形 41"/>
          <p:cNvSpPr/>
          <p:nvPr/>
        </p:nvSpPr>
        <p:spPr>
          <a:xfrm>
            <a:off x="5441086" y="3876874"/>
            <a:ext cx="2288896" cy="470641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000" b="0" i="1" smtClean="0">
              <a:solidFill>
                <a:schemeClr val="tx1"/>
              </a:solidFill>
              <a:latin typeface="+mn-ea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554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Garbling input XOR gate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≔</m:t>
                    </m:r>
                    <m:sSubSup>
                      <m:sSub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⊕</m:t>
                    </m:r>
                    <m:sSubSup>
                      <m:sSub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</m:oMath>
                </a14:m>
                <a:endParaRPr kumimoji="1" lang="en-US" altLang="ja-JP" dirty="0" smtClean="0"/>
              </a:p>
              <a:p>
                <a:r>
                  <a:rPr kumimoji="1" lang="en-US" altLang="ja-JP" dirty="0" smtClean="0"/>
                  <a:t>Choose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</m:oMath>
                </a14:m>
                <a:r>
                  <a:rPr kumimoji="1" lang="en-US" altLang="ja-JP" dirty="0" smtClean="0"/>
                  <a:t>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⊕</m:t>
                    </m:r>
                    <m:sSubSup>
                      <m:sSubSup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ja-JP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kumimoji="1" lang="en-US" altLang="ja-JP" dirty="0"/>
              </a:p>
              <a:p>
                <a:r>
                  <a:rPr kumimoji="1" lang="en-US" altLang="ja-JP" dirty="0" smtClean="0"/>
                  <a:t>Use free-XOR technique</a:t>
                </a:r>
              </a:p>
              <a:p>
                <a:r>
                  <a:rPr kumimoji="1" lang="en-US" altLang="ja-JP" dirty="0" smtClean="0"/>
                  <a:t>requires no </a:t>
                </a:r>
                <a:r>
                  <a:rPr kumimoji="1" lang="en-US" altLang="ja-JP" dirty="0" err="1" smtClean="0"/>
                  <a:t>ciphertext</a:t>
                </a:r>
                <a:endParaRPr kumimoji="1" lang="en-US" altLang="ja-JP" dirty="0"/>
              </a:p>
              <a:p>
                <a:endParaRPr kumimoji="1" lang="en-US" altLang="ja-JP" dirty="0" smtClean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605B1-90FB-42EA-8A32-FDAA57CD2C0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0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Garbling mid XOR gate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≔</m:t>
                    </m:r>
                    <m:sSubSup>
                      <m:sSub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⊕</m:t>
                    </m:r>
                    <m:sSubSup>
                      <m:sSub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</m:oMath>
                </a14:m>
                <a:endParaRPr kumimoji="1" lang="en-US" altLang="ja-JP" dirty="0" smtClean="0"/>
              </a:p>
              <a:p>
                <a:r>
                  <a:rPr kumimoji="1" lang="en-US" altLang="ja-JP" dirty="0" smtClean="0"/>
                  <a:t>Adjust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sub>
                      <m:sup>
                        <m:sSup>
                          <m:sSup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bSup>
                  </m:oMath>
                </a14:m>
                <a:r>
                  <a:rPr kumimoji="1" lang="en-US" altLang="ja-JP" dirty="0" smtClean="0"/>
                  <a:t> </a:t>
                </a:r>
                <a:r>
                  <a:rPr kumimoji="1" lang="en-US" altLang="ja-JP" dirty="0" err="1" smtClean="0"/>
                  <a:t>s.t.</a:t>
                </a:r>
                <a:r>
                  <a:rPr kumimoji="1" lang="en-US" altLang="ja-JP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sub>
                      <m:sup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bSup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⊕</m:t>
                    </m:r>
                    <m:sSubSup>
                      <m:sSubSup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r>
                      <a:rPr kumimoji="1" lang="en-US" altLang="ja-JP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ja-JP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kumimoji="1" lang="en-US" altLang="ja-JP" dirty="0" smtClean="0"/>
              </a:p>
              <a:p>
                <a:r>
                  <a:rPr kumimoji="1" lang="en-US" altLang="ja-JP" dirty="0" smtClean="0"/>
                  <a:t>Use free-XOR technique</a:t>
                </a:r>
              </a:p>
              <a:p>
                <a:r>
                  <a:rPr kumimoji="1" lang="en-US" altLang="ja-JP" dirty="0" smtClean="0"/>
                  <a:t>requires 1 k-bit </a:t>
                </a:r>
                <a:r>
                  <a:rPr kumimoji="1" lang="en-US" altLang="ja-JP" dirty="0" err="1" smtClean="0"/>
                  <a:t>ciphertext</a:t>
                </a:r>
                <a:r>
                  <a:rPr kumimoji="1" lang="en-US" altLang="ja-JP" dirty="0" smtClean="0"/>
                  <a:t> per XOR gate</a:t>
                </a:r>
                <a:endParaRPr kumimoji="1" lang="en-US" altLang="ja-JP" dirty="0"/>
              </a:p>
              <a:p>
                <a:endParaRPr kumimoji="1" lang="en-US" altLang="ja-JP" dirty="0" smtClean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605B1-90FB-42EA-8A32-FDAA57CD2C0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562600"/>
          </a:xfrm>
        </p:spPr>
        <p:txBody>
          <a:bodyPr/>
          <a:lstStyle/>
          <a:p>
            <a:r>
              <a:rPr kumimoji="1" lang="en-US" altLang="ja-JP" dirty="0" err="1" smtClean="0"/>
              <a:t>Zahur</a:t>
            </a:r>
            <a:r>
              <a:rPr kumimoji="1" lang="en-US" altLang="ja-JP" dirty="0" smtClean="0"/>
              <a:t> et al. [ZRE15] showed the lower bound</a:t>
            </a:r>
          </a:p>
          <a:p>
            <a:pPr lvl="1"/>
            <a:r>
              <a:rPr kumimoji="1" lang="en-US" altLang="ja-JP" dirty="0" smtClean="0"/>
              <a:t>In linear garbling scheme, garbled AND gate contains at least two </a:t>
            </a:r>
            <a:r>
              <a:rPr kumimoji="1" lang="en-US" altLang="ja-JP" dirty="0"/>
              <a:t>k-bit </a:t>
            </a:r>
            <a:r>
              <a:rPr kumimoji="1" lang="en-US" altLang="ja-JP" dirty="0" err="1" smtClean="0"/>
              <a:t>ciphertexts</a:t>
            </a:r>
            <a:endParaRPr kumimoji="1" lang="en-US" altLang="ja-JP" dirty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We show a “linear” garbling scheme</a:t>
            </a:r>
          </a:p>
          <a:p>
            <a:pPr lvl="1"/>
            <a:r>
              <a:rPr kumimoji="1" lang="en-US" altLang="ja-JP" dirty="0" smtClean="0"/>
              <a:t>circumvents </a:t>
            </a:r>
          </a:p>
          <a:p>
            <a:pPr lvl="1"/>
            <a:r>
              <a:rPr kumimoji="1" lang="en-US" altLang="ja-JP" dirty="0"/>
              <a:t>G</a:t>
            </a:r>
            <a:r>
              <a:rPr kumimoji="1" lang="en-US" altLang="ja-JP" dirty="0" smtClean="0"/>
              <a:t>arbled AND gate contains </a:t>
            </a:r>
            <a:r>
              <a:rPr kumimoji="1" lang="en-US" altLang="ja-JP" b="1" dirty="0" smtClean="0"/>
              <a:t>less than</a:t>
            </a:r>
            <a:r>
              <a:rPr kumimoji="1" lang="en-US" altLang="ja-JP" dirty="0" smtClean="0"/>
              <a:t> two k-bit </a:t>
            </a:r>
            <a:r>
              <a:rPr kumimoji="1" lang="en-US" altLang="ja-JP" dirty="0" err="1" smtClean="0"/>
              <a:t>ciphertexts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It does not contradict but rather circumvents the lower bound</a:t>
            </a:r>
          </a:p>
          <a:p>
            <a:pPr lvl="1"/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605B1-90FB-42EA-8A32-FDAA57CD2C0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8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153400" cy="5562600"/>
              </a:xfrm>
            </p:spPr>
            <p:txBody>
              <a:bodyPr/>
              <a:lstStyle/>
              <a:p>
                <a:r>
                  <a:rPr kumimoji="1" lang="en-US" altLang="ja-JP" dirty="0" smtClean="0"/>
                  <a:t>Similar to classical garbling scheme</a:t>
                </a:r>
              </a:p>
              <a:p>
                <a:pPr lvl="1"/>
                <a:r>
                  <a:rPr kumimoji="1" lang="en-US" altLang="ja-JP" dirty="0" smtClean="0"/>
                  <a:t>Additionally contain four </a:t>
                </a:r>
                <a:r>
                  <a:rPr kumimoji="1" lang="en-US" altLang="ja-JP" b="1" dirty="0" smtClean="0"/>
                  <a:t>2-bit</a:t>
                </a:r>
                <a:r>
                  <a:rPr kumimoji="1" lang="en-US" altLang="ja-JP" dirty="0" smtClean="0"/>
                  <a:t> </a:t>
                </a:r>
                <a:r>
                  <a:rPr kumimoji="1" lang="en-US" altLang="ja-JP" dirty="0" err="1" smtClean="0"/>
                  <a:t>ciphertexts</a:t>
                </a:r>
                <a:endParaRPr kumimoji="1" lang="en-US" altLang="ja-JP" dirty="0" smtClean="0"/>
              </a:p>
              <a:p>
                <a:pPr lvl="1"/>
                <a:r>
                  <a:rPr kumimoji="1" lang="en-US" altLang="ja-JP" dirty="0" smtClean="0"/>
                  <a:t>The order of the </a:t>
                </a:r>
                <a:r>
                  <a:rPr kumimoji="1" lang="en-US" altLang="ja-JP" dirty="0" err="1" smtClean="0"/>
                  <a:t>ciphertexts</a:t>
                </a:r>
                <a:r>
                  <a:rPr kumimoji="1" lang="en-US" altLang="ja-JP" dirty="0" smtClean="0"/>
                  <a:t> should be permuted by permute bit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kumimoji="1" lang="en-US" altLang="ja-JP" dirty="0"/>
              </a:p>
              <a:p>
                <a:endParaRPr kumimoji="1" lang="en-US" altLang="ja-JP" dirty="0" smtClean="0"/>
              </a:p>
              <a:p>
                <a:endParaRPr kumimoji="1" lang="en-US" altLang="ja-JP" dirty="0"/>
              </a:p>
              <a:p>
                <a:endParaRPr kumimoji="1" lang="en-US" altLang="ja-JP" dirty="0" smtClean="0"/>
              </a:p>
              <a:p>
                <a:endParaRPr kumimoji="1" lang="en-US" altLang="ja-JP" dirty="0"/>
              </a:p>
              <a:p>
                <a:pPr marL="0" indent="0">
                  <a:buNone/>
                </a:pPr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153400" cy="5562600"/>
              </a:xfrm>
              <a:blipFill>
                <a:blip r:embed="rId3"/>
                <a:stretch>
                  <a:fillRect l="-598" t="-9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2400"/>
                <a:ext cx="8382000" cy="685800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dirty="0" smtClean="0"/>
                  <a:t>Encrypt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8382000" cy="685800"/>
              </a:xfrm>
              <a:blipFill>
                <a:blip r:embed="rId4"/>
                <a:stretch>
                  <a:fillRect l="-2182" b="-407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605B1-90FB-42EA-8A32-FDAA57CD2C0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/>
              <p:cNvSpPr txBox="1"/>
              <p:nvPr/>
            </p:nvSpPr>
            <p:spPr>
              <a:xfrm>
                <a:off x="2344612" y="3555309"/>
                <a:ext cx="4085887" cy="20572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ja-JP" alt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ja-JP" sz="2400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altLang="ja-JP" sz="24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sSubSup>
                          <m:sSub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⊕</m:t>
                    </m:r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altLang="ja-JP" sz="2400" b="0" dirty="0" smtClean="0">
                  <a:latin typeface="+mn-lt"/>
                </a:endParaRPr>
              </a:p>
              <a:p>
                <a:r>
                  <a:rPr lang="en-US" altLang="ja-JP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||</m:t>
                        </m:r>
                        <m:sSubSup>
                          <m:sSub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⊕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||(1−</m:t>
                        </m:r>
                        <m:sSub>
                          <m:sSub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sz="2400" dirty="0" smtClean="0">
                  <a:latin typeface="+mn-lt"/>
                </a:endParaRPr>
              </a:p>
              <a:p>
                <a:r>
                  <a:rPr lang="en-US" altLang="ja-JP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||</m:t>
                        </m:r>
                        <m:sSubSup>
                          <m:sSub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⊕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||(1−</m:t>
                        </m:r>
                        <m:sSub>
                          <m:sSub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altLang="ja-JP" sz="2400" dirty="0" smtClean="0">
                  <a:latin typeface="+mn-lt"/>
                </a:endParaRPr>
              </a:p>
              <a:p>
                <a:r>
                  <a:rPr lang="en-US" altLang="ja-JP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||</m:t>
                        </m:r>
                        <m:sSubSup>
                          <m:sSub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⊕</m:t>
                    </m:r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ja-JP" alt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1" name="テキスト ボックス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612" y="3555309"/>
                <a:ext cx="4085887" cy="2057230"/>
              </a:xfrm>
              <a:prstGeom prst="rect">
                <a:avLst/>
              </a:prstGeom>
              <a:blipFill>
                <a:blip r:embed="rId5"/>
                <a:stretch>
                  <a:fillRect l="-5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正方形/長方形 51"/>
          <p:cNvSpPr/>
          <p:nvPr/>
        </p:nvSpPr>
        <p:spPr>
          <a:xfrm>
            <a:off x="2268413" y="3305370"/>
            <a:ext cx="4818187" cy="271443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8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53" name="直線矢印コネクタ 52"/>
          <p:cNvCxnSpPr/>
          <p:nvPr/>
        </p:nvCxnSpPr>
        <p:spPr>
          <a:xfrm>
            <a:off x="592013" y="3886200"/>
            <a:ext cx="167640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>
            <a:off x="7075897" y="4576002"/>
            <a:ext cx="1387881" cy="49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>
            <a:off x="564366" y="5486400"/>
            <a:ext cx="170404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左大かっこ 8"/>
          <p:cNvSpPr/>
          <p:nvPr/>
        </p:nvSpPr>
        <p:spPr>
          <a:xfrm flipH="1">
            <a:off x="6355860" y="4008505"/>
            <a:ext cx="179753" cy="1676400"/>
          </a:xfrm>
          <a:prstGeom prst="leftBracket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左大かっこ 16"/>
          <p:cNvSpPr/>
          <p:nvPr/>
        </p:nvSpPr>
        <p:spPr>
          <a:xfrm flipH="1">
            <a:off x="6369537" y="4461702"/>
            <a:ext cx="152400" cy="666363"/>
          </a:xfrm>
          <a:prstGeom prst="leftBracket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489726" y="2925078"/>
                <a:ext cx="1938288" cy="899715"/>
              </a:xfrm>
              <a:prstGeom prst="rect">
                <a:avLst/>
              </a:prstGeom>
              <a:noFill/>
            </p:spPr>
            <p:txBody>
              <a:bodyPr wrap="none" tIns="72000" bIns="72000" rtlCol="0">
                <a:spAutoFit/>
              </a:bodyPr>
              <a:lstStyle/>
              <a:p>
                <a:r>
                  <a:rPr kumimoji="1" lang="en-US" altLang="ja-JP" sz="2400" b="0" dirty="0" smtClean="0">
                    <a:ea typeface="+mn-ea"/>
                    <a:cs typeface="メイリオ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+mn-ea"/>
                        <a:cs typeface="メイリオ" pitchFamily="50" charset="-128"/>
                      </a:rPr>
                      <m:t>(</m:t>
                    </m:r>
                    <m:sSubSup>
                      <m:sSub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+mn-ea"/>
                            <a:cs typeface="メイリオ" pitchFamily="50" charset="-128"/>
                          </a:rPr>
                        </m:ctrlPr>
                      </m:sSub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+mn-ea"/>
                            <a:cs typeface="メイリオ" pitchFamily="50" charset="-128"/>
                          </a:rPr>
                          <m:t>𝐾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+mn-ea"/>
                            <a:cs typeface="メイリオ" pitchFamily="50" charset="-128"/>
                          </a:rPr>
                          <m:t>𝐴</m:t>
                        </m:r>
                      </m:sub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+mn-ea"/>
                            <a:cs typeface="メイリオ" pitchFamily="50" charset="-128"/>
                          </a:rPr>
                          <m:t>0</m:t>
                        </m:r>
                      </m:sup>
                    </m:sSubSup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+mn-ea"/>
                        <a:cs typeface="メイリオ" pitchFamily="50" charset="-128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+mn-ea"/>
                            <a:cs typeface="メイリオ" pitchFamily="50" charset="-128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+mn-ea"/>
                            <a:cs typeface="メイリオ" pitchFamily="50" charset="-128"/>
                          </a:rPr>
                          <m:t>𝜆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+mn-ea"/>
                            <a:cs typeface="メイリオ" pitchFamily="50" charset="-128"/>
                          </a:rPr>
                          <m:t>𝐴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+mn-ea"/>
                        <a:cs typeface="メイリオ" pitchFamily="50" charset="-128"/>
                      </a:rPr>
                      <m:t>)</m:t>
                    </m:r>
                  </m:oMath>
                </a14:m>
                <a:endParaRPr kumimoji="1" lang="en-US" altLang="ja-JP" sz="2400" b="0" i="1" dirty="0" smtClean="0">
                  <a:latin typeface="Cambria Math" panose="02040503050406030204" pitchFamily="18" charset="0"/>
                  <a:ea typeface="+mn-ea"/>
                  <a:cs typeface="メイリオ" pitchFamily="50" charset="-128"/>
                </a:endParaRPr>
              </a:p>
              <a:p>
                <a:r>
                  <a:rPr kumimoji="1" lang="en-US" altLang="ja-JP" sz="2400" b="0" dirty="0" smtClean="0">
                    <a:ea typeface="+mn-ea"/>
                    <a:cs typeface="メイリオ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+mn-ea"/>
                        <a:cs typeface="メイリオ" pitchFamily="50" charset="-128"/>
                      </a:rPr>
                      <m:t>(</m:t>
                    </m:r>
                    <m:sSubSup>
                      <m:sSub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+mn-ea"/>
                            <a:cs typeface="メイリオ" pitchFamily="50" charset="-128"/>
                          </a:rPr>
                        </m:ctrlPr>
                      </m:sSub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+mn-ea"/>
                            <a:cs typeface="メイリオ" pitchFamily="50" charset="-128"/>
                          </a:rPr>
                          <m:t>𝐾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+mn-ea"/>
                            <a:cs typeface="メイリオ" pitchFamily="50" charset="-128"/>
                          </a:rPr>
                          <m:t>𝐴</m:t>
                        </m:r>
                      </m:sub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+mn-ea"/>
                            <a:cs typeface="メイリオ" pitchFamily="50" charset="-128"/>
                          </a:rPr>
                          <m:t>1</m:t>
                        </m:r>
                      </m:sup>
                    </m:sSubSup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+mn-ea"/>
                        <a:cs typeface="メイリオ" pitchFamily="50" charset="-128"/>
                      </a:rPr>
                      <m:t>,1−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+mn-ea"/>
                            <a:cs typeface="メイリオ" pitchFamily="50" charset="-128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+mn-ea"/>
                            <a:cs typeface="メイリオ" pitchFamily="50" charset="-128"/>
                          </a:rPr>
                          <m:t>𝜆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+mn-ea"/>
                            <a:cs typeface="メイリオ" pitchFamily="50" charset="-128"/>
                          </a:rPr>
                          <m:t>𝐴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+mn-ea"/>
                        <a:cs typeface="メイリオ" pitchFamily="50" charset="-128"/>
                      </a:rPr>
                      <m:t>)</m:t>
                    </m:r>
                  </m:oMath>
                </a14:m>
                <a:r>
                  <a:rPr kumimoji="1" lang="en-US" altLang="ja-JP" sz="2400" b="0" dirty="0" smtClean="0">
                    <a:latin typeface="+mn-ea"/>
                    <a:ea typeface="+mn-ea"/>
                    <a:cs typeface="メイリオ" pitchFamily="50" charset="-128"/>
                  </a:rPr>
                  <a:t> </a:t>
                </a:r>
                <a:endParaRPr kumimoji="1" lang="ja-JP" altLang="en-US" sz="2400" b="0" dirty="0" smtClean="0">
                  <a:latin typeface="+mn-ea"/>
                  <a:ea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26" y="2925078"/>
                <a:ext cx="1938288" cy="899715"/>
              </a:xfrm>
              <a:prstGeom prst="rect">
                <a:avLst/>
              </a:prstGeom>
              <a:blipFill>
                <a:blip r:embed="rId6"/>
                <a:stretch>
                  <a:fillRect b="-54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482525" y="4557208"/>
                <a:ext cx="2009140" cy="895996"/>
              </a:xfrm>
              <a:prstGeom prst="rect">
                <a:avLst/>
              </a:prstGeom>
              <a:noFill/>
            </p:spPr>
            <p:txBody>
              <a:bodyPr wrap="none" tIns="72000" bIns="72000" rtlCol="0">
                <a:spAutoFit/>
              </a:bodyPr>
              <a:lstStyle/>
              <a:p>
                <a:r>
                  <a:rPr kumimoji="1" lang="en-US" altLang="ja-JP" sz="2400" b="0" dirty="0" smtClean="0">
                    <a:ea typeface="+mn-ea"/>
                    <a:cs typeface="メイリオ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+mn-ea"/>
                        <a:cs typeface="メイリオ" pitchFamily="50" charset="-128"/>
                      </a:rPr>
                      <m:t>(</m:t>
                    </m:r>
                    <m:sSubSup>
                      <m:sSub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+mn-ea"/>
                            <a:cs typeface="メイリオ" pitchFamily="50" charset="-128"/>
                          </a:rPr>
                        </m:ctrlPr>
                      </m:sSub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+mn-ea"/>
                            <a:cs typeface="メイリオ" pitchFamily="50" charset="-128"/>
                          </a:rPr>
                          <m:t>𝐾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+mn-ea"/>
                            <a:cs typeface="メイリオ" pitchFamily="50" charset="-128"/>
                          </a:rPr>
                          <m:t>𝐵</m:t>
                        </m:r>
                      </m:sub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+mn-ea"/>
                            <a:cs typeface="メイリオ" pitchFamily="50" charset="-128"/>
                          </a:rPr>
                          <m:t>0</m:t>
                        </m:r>
                      </m:sup>
                    </m:sSubSup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+mn-ea"/>
                        <a:cs typeface="メイリオ" pitchFamily="50" charset="-128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+mn-ea"/>
                            <a:cs typeface="メイリオ" pitchFamily="50" charset="-128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+mn-ea"/>
                            <a:cs typeface="メイリオ" pitchFamily="50" charset="-128"/>
                          </a:rPr>
                          <m:t>𝜆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+mn-ea"/>
                            <a:cs typeface="メイリオ" pitchFamily="50" charset="-128"/>
                          </a:rPr>
                          <m:t>𝐵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+mn-ea"/>
                        <a:cs typeface="メイリオ" pitchFamily="50" charset="-128"/>
                      </a:rPr>
                      <m:t>)</m:t>
                    </m:r>
                  </m:oMath>
                </a14:m>
                <a:endParaRPr kumimoji="1" lang="en-US" altLang="ja-JP" sz="2400" b="0" i="1" dirty="0" smtClean="0">
                  <a:latin typeface="Cambria Math" panose="02040503050406030204" pitchFamily="18" charset="0"/>
                  <a:ea typeface="+mn-ea"/>
                  <a:cs typeface="メイリオ" pitchFamily="50" charset="-128"/>
                </a:endParaRPr>
              </a:p>
              <a:p>
                <a:r>
                  <a:rPr kumimoji="1" lang="en-US" altLang="ja-JP" sz="2400" b="0" dirty="0" smtClean="0">
                    <a:ea typeface="+mn-ea"/>
                    <a:cs typeface="メイリオ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+mn-ea"/>
                        <a:cs typeface="メイリオ" pitchFamily="50" charset="-128"/>
                      </a:rPr>
                      <m:t>(</m:t>
                    </m:r>
                    <m:sSubSup>
                      <m:sSub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+mn-ea"/>
                            <a:cs typeface="メイリオ" pitchFamily="50" charset="-128"/>
                          </a:rPr>
                        </m:ctrlPr>
                      </m:sSub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+mn-ea"/>
                            <a:cs typeface="メイリオ" pitchFamily="50" charset="-128"/>
                          </a:rPr>
                          <m:t>𝐾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+mn-ea"/>
                            <a:cs typeface="メイリオ" pitchFamily="50" charset="-128"/>
                          </a:rPr>
                          <m:t>𝐵</m:t>
                        </m:r>
                      </m:sub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+mn-ea"/>
                            <a:cs typeface="メイリオ" pitchFamily="50" charset="-128"/>
                          </a:rPr>
                          <m:t>1</m:t>
                        </m:r>
                      </m:sup>
                    </m:sSubSup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+mn-ea"/>
                        <a:cs typeface="メイリオ" pitchFamily="50" charset="-128"/>
                      </a:rPr>
                      <m:t>,1−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+mn-ea"/>
                            <a:cs typeface="メイリオ" pitchFamily="50" charset="-128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+mn-ea"/>
                            <a:cs typeface="メイリオ" pitchFamily="50" charset="-128"/>
                          </a:rPr>
                          <m:t>𝜆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+mn-ea"/>
                            <a:cs typeface="メイリオ" pitchFamily="50" charset="-128"/>
                          </a:rPr>
                          <m:t>𝐵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+mn-ea"/>
                        <a:cs typeface="メイリオ" pitchFamily="50" charset="-128"/>
                      </a:rPr>
                      <m:t>)</m:t>
                    </m:r>
                  </m:oMath>
                </a14:m>
                <a:r>
                  <a:rPr kumimoji="1" lang="en-US" altLang="ja-JP" sz="2400" b="0" dirty="0" smtClean="0">
                    <a:latin typeface="+mn-ea"/>
                    <a:ea typeface="+mn-ea"/>
                    <a:cs typeface="メイリオ" pitchFamily="50" charset="-128"/>
                  </a:rPr>
                  <a:t> </a:t>
                </a:r>
                <a:endParaRPr kumimoji="1" lang="ja-JP" altLang="en-US" sz="2400" b="0" dirty="0" smtClean="0">
                  <a:latin typeface="+mn-ea"/>
                  <a:ea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25" y="4557208"/>
                <a:ext cx="2009140" cy="895996"/>
              </a:xfrm>
              <a:prstGeom prst="rect">
                <a:avLst/>
              </a:prstGeom>
              <a:blipFill>
                <a:blip r:embed="rId7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7064238" y="3657600"/>
                <a:ext cx="2003562" cy="932994"/>
              </a:xfrm>
              <a:prstGeom prst="rect">
                <a:avLst/>
              </a:prstGeom>
              <a:noFill/>
            </p:spPr>
            <p:txBody>
              <a:bodyPr wrap="none" tIns="72000" bIns="72000" rtlCol="0">
                <a:spAutoFit/>
              </a:bodyPr>
              <a:lstStyle/>
              <a:p>
                <a:r>
                  <a:rPr kumimoji="1" lang="en-US" altLang="ja-JP" sz="2400" b="0" dirty="0" smtClean="0">
                    <a:ea typeface="+mn-ea"/>
                    <a:cs typeface="メイリオ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+mn-ea"/>
                        <a:cs typeface="メイリオ" pitchFamily="50" charset="-128"/>
                      </a:rPr>
                      <m:t>(</m:t>
                    </m:r>
                    <m:sSubSup>
                      <m:sSub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+mn-ea"/>
                            <a:cs typeface="メイリオ" pitchFamily="50" charset="-128"/>
                          </a:rPr>
                        </m:ctrlPr>
                      </m:sSub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+mn-ea"/>
                            <a:cs typeface="メイリオ" pitchFamily="50" charset="-128"/>
                          </a:rPr>
                          <m:t>𝐾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+mn-ea"/>
                            <a:cs typeface="メイリオ" pitchFamily="50" charset="-128"/>
                          </a:rPr>
                          <m:t>𝐶</m:t>
                        </m:r>
                      </m:sub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+mn-ea"/>
                            <a:cs typeface="メイリオ" pitchFamily="50" charset="-128"/>
                          </a:rPr>
                          <m:t>0</m:t>
                        </m:r>
                      </m:sup>
                    </m:sSubSup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+mn-ea"/>
                        <a:cs typeface="メイリオ" pitchFamily="50" charset="-128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+mn-ea"/>
                            <a:cs typeface="メイリオ" pitchFamily="50" charset="-128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+mn-ea"/>
                            <a:cs typeface="メイリオ" pitchFamily="50" charset="-128"/>
                          </a:rPr>
                          <m:t>𝜆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+mn-ea"/>
                            <a:cs typeface="メイリオ" pitchFamily="50" charset="-128"/>
                          </a:rPr>
                          <m:t>𝐶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+mn-ea"/>
                        <a:cs typeface="メイリオ" pitchFamily="50" charset="-128"/>
                      </a:rPr>
                      <m:t>)</m:t>
                    </m:r>
                  </m:oMath>
                </a14:m>
                <a:endParaRPr kumimoji="1" lang="en-US" altLang="ja-JP" sz="2400" b="0" i="1" dirty="0" smtClean="0">
                  <a:latin typeface="Cambria Math" panose="02040503050406030204" pitchFamily="18" charset="0"/>
                  <a:ea typeface="+mn-ea"/>
                  <a:cs typeface="メイリオ" pitchFamily="50" charset="-128"/>
                </a:endParaRPr>
              </a:p>
              <a:p>
                <a:r>
                  <a:rPr kumimoji="1" lang="en-US" altLang="ja-JP" sz="2400" b="0" dirty="0" smtClean="0">
                    <a:ea typeface="+mn-ea"/>
                    <a:cs typeface="メイリオ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+mn-ea"/>
                        <a:cs typeface="メイリオ" pitchFamily="50" charset="-128"/>
                      </a:rPr>
                      <m:t>(</m:t>
                    </m:r>
                    <m:sSubSup>
                      <m:sSub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+mn-ea"/>
                            <a:cs typeface="メイリオ" pitchFamily="50" charset="-128"/>
                          </a:rPr>
                        </m:ctrlPr>
                      </m:sSub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+mn-ea"/>
                            <a:cs typeface="メイリオ" pitchFamily="50" charset="-128"/>
                          </a:rPr>
                          <m:t>𝐾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+mn-ea"/>
                            <a:cs typeface="メイリオ" pitchFamily="50" charset="-128"/>
                          </a:rPr>
                          <m:t>𝐶</m:t>
                        </m:r>
                      </m:sub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+mn-ea"/>
                            <a:cs typeface="メイリオ" pitchFamily="50" charset="-128"/>
                          </a:rPr>
                          <m:t>1</m:t>
                        </m:r>
                      </m:sup>
                    </m:sSubSup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+mn-ea"/>
                        <a:cs typeface="メイリオ" pitchFamily="50" charset="-128"/>
                      </a:rPr>
                      <m:t>,1−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+mn-ea"/>
                            <a:cs typeface="メイリオ" pitchFamily="50" charset="-128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+mn-ea"/>
                            <a:cs typeface="メイリオ" pitchFamily="50" charset="-128"/>
                          </a:rPr>
                          <m:t>𝜆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+mn-ea"/>
                            <a:cs typeface="メイリオ" pitchFamily="50" charset="-128"/>
                          </a:rPr>
                          <m:t>𝐶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+mn-ea"/>
                        <a:cs typeface="メイリオ" pitchFamily="50" charset="-128"/>
                      </a:rPr>
                      <m:t>)</m:t>
                    </m:r>
                  </m:oMath>
                </a14:m>
                <a:r>
                  <a:rPr kumimoji="1" lang="en-US" altLang="ja-JP" sz="2400" b="0" dirty="0" smtClean="0">
                    <a:latin typeface="+mn-ea"/>
                    <a:ea typeface="+mn-ea"/>
                    <a:cs typeface="メイリオ" pitchFamily="50" charset="-128"/>
                  </a:rPr>
                  <a:t> </a:t>
                </a:r>
                <a:endParaRPr kumimoji="1" lang="ja-JP" altLang="en-US" sz="2400" b="0" dirty="0" smtClean="0">
                  <a:latin typeface="+mn-ea"/>
                  <a:ea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238" y="3657600"/>
                <a:ext cx="2003562" cy="932994"/>
              </a:xfrm>
              <a:prstGeom prst="rect">
                <a:avLst/>
              </a:prstGeom>
              <a:blipFill>
                <a:blip r:embed="rId8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角丸四角形吹き出し 10"/>
              <p:cNvSpPr/>
              <p:nvPr/>
            </p:nvSpPr>
            <p:spPr>
              <a:xfrm>
                <a:off x="5029200" y="5862478"/>
                <a:ext cx="3041880" cy="800636"/>
              </a:xfrm>
              <a:prstGeom prst="wedgeRoundRectCallout">
                <a:avLst>
                  <a:gd name="adj1" fmla="val -17019"/>
                  <a:gd name="adj2" fmla="val -75633"/>
                  <a:gd name="adj3" fmla="val 16667"/>
                </a:avLst>
              </a:prstGeom>
              <a:solidFill>
                <a:schemeClr val="accent1"/>
              </a:solidFill>
              <a:ln w="3175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altLang="ja-JP" sz="2400" dirty="0" smtClean="0">
                    <a:solidFill>
                      <a:schemeClr val="bg1"/>
                    </a:solidFill>
                    <a:latin typeface="+mn-ea"/>
                    <a:cs typeface="メイリオ" pitchFamily="50" charset="-128"/>
                  </a:rPr>
                  <a:t>permuted </a:t>
                </a:r>
              </a:p>
              <a:p>
                <a:r>
                  <a:rPr lang="en-US" altLang="ja-JP" sz="2400" dirty="0">
                    <a:solidFill>
                      <a:schemeClr val="bg1"/>
                    </a:solidFill>
                    <a:latin typeface="+mn-ea"/>
                    <a:cs typeface="メイリオ" pitchFamily="50" charset="-128"/>
                  </a:rPr>
                  <a:t>according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𝜆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𝐴</m:t>
                        </m:r>
                      </m:sub>
                    </m:sSub>
                    <m:r>
                      <a:rPr lang="en-US" altLang="ja-JP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メイリオ" pitchFamily="50" charset="-128"/>
                      </a:rPr>
                      <m:t>,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𝜆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メイリオ" pitchFamily="50" charset="-128"/>
                          </a:rPr>
                          <m:t>𝐵</m:t>
                        </m:r>
                      </m:sub>
                    </m:sSub>
                  </m:oMath>
                </a14:m>
                <a:endParaRPr lang="en-US" altLang="ja-JP" sz="2400" dirty="0">
                  <a:solidFill>
                    <a:schemeClr val="bg1"/>
                  </a:solidFill>
                  <a:latin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11" name="角丸四角形吹き出し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862478"/>
                <a:ext cx="3041880" cy="800636"/>
              </a:xfrm>
              <a:prstGeom prst="wedgeRoundRectCallout">
                <a:avLst>
                  <a:gd name="adj1" fmla="val -17019"/>
                  <a:gd name="adj2" fmla="val -75633"/>
                  <a:gd name="adj3" fmla="val 16667"/>
                </a:avLst>
              </a:prstGeom>
              <a:blipFill>
                <a:blip r:embed="rId9"/>
                <a:stretch>
                  <a:fillRect l="-1389" b="-12941"/>
                </a:stretch>
              </a:blipFill>
              <a:ln w="31750">
                <a:solidFill>
                  <a:schemeClr val="accent1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945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685800"/>
          </a:xfrm>
        </p:spPr>
        <p:txBody>
          <a:bodyPr/>
          <a:lstStyle/>
          <a:p>
            <a:r>
              <a:rPr kumimoji="1" lang="en-US" altLang="ja-JP" dirty="0" smtClean="0"/>
              <a:t>Reducing the size of garbled circuit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Classical [Yao86]: </a:t>
            </a:r>
          </a:p>
          <a:p>
            <a:pPr lvl="1"/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kumimoji="1"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605B1-90FB-42EA-8A32-FDAA57CD2C0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843890"/>
              </p:ext>
            </p:extLst>
          </p:nvPr>
        </p:nvGraphicFramePr>
        <p:xfrm>
          <a:off x="405446" y="3558519"/>
          <a:ext cx="8205154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6118">
                  <a:extLst>
                    <a:ext uri="{9D8B030D-6E8A-4147-A177-3AD203B41FA5}">
                      <a16:colId xmlns:a16="http://schemas.microsoft.com/office/drawing/2014/main" val="1978507151"/>
                    </a:ext>
                  </a:extLst>
                </a:gridCol>
                <a:gridCol w="2502218">
                  <a:extLst>
                    <a:ext uri="{9D8B030D-6E8A-4147-A177-3AD203B41FA5}">
                      <a16:colId xmlns:a16="http://schemas.microsoft.com/office/drawing/2014/main" val="1998716404"/>
                    </a:ext>
                  </a:extLst>
                </a:gridCol>
                <a:gridCol w="2476818">
                  <a:extLst>
                    <a:ext uri="{9D8B030D-6E8A-4147-A177-3AD203B41FA5}">
                      <a16:colId xmlns:a16="http://schemas.microsoft.com/office/drawing/2014/main" val="556090842"/>
                    </a:ext>
                  </a:extLst>
                </a:gridCol>
              </a:tblGrid>
              <a:tr h="225342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Technique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aseline="0" dirty="0" smtClean="0"/>
                        <a:t>Size per AND gate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Size per XOR gate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290015"/>
                  </a:ext>
                </a:extLst>
              </a:tr>
              <a:tr h="225342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Classical [Yao86]</a:t>
                      </a:r>
                      <a:endParaRPr kumimoji="1" lang="ja-JP" altLang="en-US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4k</a:t>
                      </a:r>
                      <a:endParaRPr kumimoji="1" lang="ja-JP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072694"/>
                  </a:ext>
                </a:extLst>
              </a:tr>
              <a:tr h="225342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GRR3 [NPS99]</a:t>
                      </a:r>
                      <a:endParaRPr kumimoji="1" lang="ja-JP" altLang="en-US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3k</a:t>
                      </a:r>
                      <a:endParaRPr kumimoji="1" lang="ja-JP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20019"/>
                  </a:ext>
                </a:extLst>
              </a:tr>
              <a:tr h="225342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GRR2 [PSSW09]</a:t>
                      </a:r>
                      <a:endParaRPr kumimoji="1" lang="ja-JP" altLang="en-US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2k</a:t>
                      </a:r>
                      <a:endParaRPr kumimoji="1" lang="ja-JP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084850"/>
                  </a:ext>
                </a:extLst>
              </a:tr>
              <a:tr h="269168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Free-XOR [KS08]+GRR3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3k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0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207581"/>
                  </a:ext>
                </a:extLst>
              </a:tr>
              <a:tr h="225342">
                <a:tc>
                  <a:txBody>
                    <a:bodyPr/>
                    <a:lstStyle/>
                    <a:p>
                      <a:r>
                        <a:rPr kumimoji="1" lang="en-US" altLang="ja-JP" sz="2000" dirty="0" err="1" smtClean="0"/>
                        <a:t>fleXOR</a:t>
                      </a:r>
                      <a:r>
                        <a:rPr kumimoji="1" lang="en-US" altLang="ja-JP" sz="2000" dirty="0" smtClean="0"/>
                        <a:t> [KMR14]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2k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{0,1,2}k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467523"/>
                  </a:ext>
                </a:extLst>
              </a:tr>
              <a:tr h="225342">
                <a:tc>
                  <a:txBody>
                    <a:bodyPr/>
                    <a:lstStyle/>
                    <a:p>
                      <a:r>
                        <a:rPr kumimoji="1" lang="en-US" altLang="ja-JP" sz="2000" b="0" dirty="0" smtClean="0"/>
                        <a:t>Half gates [ZRE15]</a:t>
                      </a:r>
                      <a:endParaRPr kumimoji="1" lang="ja-JP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2k</a:t>
                      </a:r>
                      <a:endParaRPr kumimoji="1" lang="ja-JP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0</a:t>
                      </a:r>
                      <a:endParaRPr kumimoji="1" lang="ja-JP" alt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839696"/>
                  </a:ext>
                </a:extLst>
              </a:tr>
            </a:tbl>
          </a:graphicData>
        </a:graphic>
      </p:graphicFrame>
      <p:grpSp>
        <p:nvGrpSpPr>
          <p:cNvPr id="20" name="グループ化 19"/>
          <p:cNvGrpSpPr/>
          <p:nvPr/>
        </p:nvGrpSpPr>
        <p:grpSpPr>
          <a:xfrm>
            <a:off x="4511887" y="1371600"/>
            <a:ext cx="2532362" cy="1911117"/>
            <a:chOff x="5293937" y="3499082"/>
            <a:chExt cx="2249863" cy="2368317"/>
          </a:xfrm>
        </p:grpSpPr>
        <p:sp>
          <p:nvSpPr>
            <p:cNvPr id="21" name="正方形/長方形 20"/>
            <p:cNvSpPr/>
            <p:nvPr/>
          </p:nvSpPr>
          <p:spPr>
            <a:xfrm>
              <a:off x="5334000" y="3499082"/>
              <a:ext cx="2209800" cy="236831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7200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5293937" y="3728966"/>
                  <a:ext cx="2200293" cy="206627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||</m:t>
                            </m:r>
                            <m:sSubSup>
                              <m:sSubSupPr>
                                <m:ctrlP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e>
                        </m:d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sSubSup>
                          <m:sSubSup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oMath>
                    </m:oMathPara>
                  </a14:m>
                  <a:endParaRPr lang="en-US" altLang="ja-JP" sz="2400" b="0" dirty="0" smtClean="0">
                    <a:latin typeface="+mn-lt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||</m:t>
                            </m:r>
                            <m:sSubSup>
                              <m:sSubSupPr>
                                <m:ctrlP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e>
                        </m:d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sSubSup>
                          <m:sSubSup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oMath>
                    </m:oMathPara>
                  </a14:m>
                  <a:endParaRPr lang="en-US" altLang="ja-JP" sz="2400" dirty="0" smtClean="0">
                    <a:latin typeface="+mn-lt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||</m:t>
                            </m:r>
                            <m:sSubSup>
                              <m:sSub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e>
                        </m:d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⊕</m:t>
                        </m:r>
                        <m:sSubSup>
                          <m:sSub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oMath>
                    </m:oMathPara>
                  </a14:m>
                  <a:endParaRPr lang="en-US" altLang="ja-JP" sz="2400" dirty="0" smtClean="0">
                    <a:latin typeface="+mn-lt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||</m:t>
                            </m:r>
                            <m:sSubSup>
                              <m:sSub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e>
                        </m:d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⊕</m:t>
                        </m:r>
                        <m:sSubSup>
                          <m:sSub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ja-JP" altLang="en-US" sz="24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2" name="テキスト ボックス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3937" y="3728966"/>
                  <a:ext cx="2200293" cy="206627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3" name="直線矢印コネクタ 22"/>
          <p:cNvCxnSpPr/>
          <p:nvPr/>
        </p:nvCxnSpPr>
        <p:spPr>
          <a:xfrm>
            <a:off x="3586746" y="1721390"/>
            <a:ext cx="92507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3460393" y="1181699"/>
                <a:ext cx="1126911" cy="451397"/>
              </a:xfrm>
              <a:prstGeom prst="rect">
                <a:avLst/>
              </a:prstGeom>
              <a:noFill/>
            </p:spPr>
            <p:txBody>
              <a:bodyPr wrap="non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𝐴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0</m:t>
                          </m:r>
                        </m:sup>
                      </m:sSub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+mn-ea"/>
                          <a:cs typeface="メイリオ" pitchFamily="50" charset="-128"/>
                        </a:rPr>
                        <m:t>,</m:t>
                      </m:r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𝐴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kumimoji="1" lang="ja-JP" altLang="en-US" sz="2400" dirty="0" smtClean="0">
                  <a:latin typeface="+mn-ea"/>
                  <a:ea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393" y="1181699"/>
                <a:ext cx="1126911" cy="451397"/>
              </a:xfrm>
              <a:prstGeom prst="rect">
                <a:avLst/>
              </a:prstGeom>
              <a:blipFill>
                <a:blip r:embed="rId4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矢印コネクタ 24"/>
          <p:cNvCxnSpPr/>
          <p:nvPr/>
        </p:nvCxnSpPr>
        <p:spPr>
          <a:xfrm>
            <a:off x="3587462" y="2940590"/>
            <a:ext cx="92507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3461109" y="2400899"/>
                <a:ext cx="1126912" cy="449538"/>
              </a:xfrm>
              <a:prstGeom prst="rect">
                <a:avLst/>
              </a:prstGeom>
              <a:noFill/>
            </p:spPr>
            <p:txBody>
              <a:bodyPr wrap="non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𝐵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0</m:t>
                          </m:r>
                        </m:sup>
                      </m:sSub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+mn-ea"/>
                          <a:cs typeface="メイリオ" pitchFamily="50" charset="-128"/>
                        </a:rPr>
                        <m:t>,</m:t>
                      </m:r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𝐵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kumimoji="1" lang="ja-JP" altLang="en-US" sz="2400" dirty="0" smtClean="0">
                  <a:latin typeface="+mn-ea"/>
                  <a:ea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109" y="2400899"/>
                <a:ext cx="1126912" cy="449538"/>
              </a:xfrm>
              <a:prstGeom prst="rect">
                <a:avLst/>
              </a:prstGeom>
              <a:blipFill>
                <a:blip r:embed="rId5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矢印コネクタ 26"/>
          <p:cNvCxnSpPr/>
          <p:nvPr/>
        </p:nvCxnSpPr>
        <p:spPr>
          <a:xfrm>
            <a:off x="7076641" y="2330990"/>
            <a:ext cx="92507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6950288" y="1791299"/>
                <a:ext cx="1126912" cy="454026"/>
              </a:xfrm>
              <a:prstGeom prst="rect">
                <a:avLst/>
              </a:prstGeom>
              <a:noFill/>
            </p:spPr>
            <p:txBody>
              <a:bodyPr wrap="none" tIns="7200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𝐶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0</m:t>
                          </m:r>
                        </m:sup>
                      </m:sSub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+mn-ea"/>
                          <a:cs typeface="メイリオ" pitchFamily="50" charset="-128"/>
                        </a:rPr>
                        <m:t>,</m:t>
                      </m:r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𝐶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cs typeface="メイリオ" pitchFamily="50" charset="-128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kumimoji="1" lang="ja-JP" altLang="en-US" sz="2400" dirty="0" smtClean="0">
                  <a:latin typeface="+mn-ea"/>
                  <a:ea typeface="+mn-ea"/>
                  <a:cs typeface="メイリオ" pitchFamily="50" charset="-128"/>
                </a:endParaRPr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288" y="1791299"/>
                <a:ext cx="1126912" cy="454026"/>
              </a:xfrm>
              <a:prstGeom prst="rect">
                <a:avLst/>
              </a:prstGeom>
              <a:blipFill>
                <a:blip r:embed="rId6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角丸四角形吹き出し 18"/>
          <p:cNvSpPr/>
          <p:nvPr/>
        </p:nvSpPr>
        <p:spPr>
          <a:xfrm>
            <a:off x="6731285" y="923865"/>
            <a:ext cx="2245086" cy="533400"/>
          </a:xfrm>
          <a:prstGeom prst="wedgeRoundRectCallout">
            <a:avLst>
              <a:gd name="adj1" fmla="val -59015"/>
              <a:gd name="adj2" fmla="val 55101"/>
              <a:gd name="adj3" fmla="val 16667"/>
            </a:avLst>
          </a:prstGeom>
          <a:solidFill>
            <a:schemeClr val="bg1"/>
          </a:solidFill>
          <a:ln w="317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000" b="0" dirty="0" smtClean="0">
                <a:solidFill>
                  <a:schemeClr val="tx1"/>
                </a:solidFill>
                <a:latin typeface="+mn-ea"/>
                <a:cs typeface="メイリオ" pitchFamily="50" charset="-128"/>
              </a:rPr>
              <a:t>k-bit element</a:t>
            </a:r>
            <a:endParaRPr kumimoji="1" lang="ja-JP" altLang="en-US" sz="2000" b="0" dirty="0" smtClean="0">
              <a:solidFill>
                <a:schemeClr val="tx1"/>
              </a:solidFill>
              <a:latin typeface="+mn-ea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573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9144000" cy="6858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Linear garbling scheme and lower bound [ZRE15]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A linear garbling scheme captures all practically efficient garbling schemes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The lower bound says</a:t>
            </a:r>
          </a:p>
          <a:p>
            <a:pPr lvl="1"/>
            <a:r>
              <a:rPr kumimoji="1" lang="en-US" altLang="ja-JP" dirty="0" smtClean="0"/>
              <a:t>a linear garbling scheme must have two k-bit </a:t>
            </a:r>
            <a:r>
              <a:rPr kumimoji="1" lang="en-US" altLang="ja-JP" dirty="0" err="1" smtClean="0"/>
              <a:t>ciphertexts</a:t>
            </a:r>
            <a:r>
              <a:rPr kumimoji="1" lang="en-US" altLang="ja-JP" dirty="0" smtClean="0"/>
              <a:t> per AND gate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Half gates achieves the bound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605B1-90FB-42EA-8A32-FDAA57CD2C0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角丸四角形 4"/>
          <p:cNvSpPr/>
          <p:nvPr/>
        </p:nvSpPr>
        <p:spPr>
          <a:xfrm>
            <a:off x="1905000" y="4953000"/>
            <a:ext cx="56388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800" dirty="0" smtClean="0">
                <a:solidFill>
                  <a:schemeClr val="tx1"/>
                </a:solidFill>
                <a:latin typeface="+mn-ea"/>
                <a:cs typeface="メイリオ" pitchFamily="50" charset="-128"/>
              </a:rPr>
              <a:t>Half-gates seems to be optimal</a:t>
            </a:r>
            <a:endParaRPr kumimoji="1" lang="ja-JP" altLang="en-US" sz="2800" dirty="0" smtClean="0">
              <a:solidFill>
                <a:schemeClr val="tx1"/>
              </a:solidFill>
              <a:latin typeface="+mn-ea"/>
              <a:cs typeface="メイリオ" pitchFamily="50" charset="-128"/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1219200" y="5105400"/>
            <a:ext cx="533400" cy="533400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800" dirty="0" smtClean="0">
              <a:latin typeface="+mn-ea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200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Our result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66800"/>
            <a:ext cx="7848600" cy="5562600"/>
          </a:xfrm>
        </p:spPr>
        <p:txBody>
          <a:bodyPr/>
          <a:lstStyle/>
          <a:p>
            <a:r>
              <a:rPr kumimoji="1" lang="en-US" altLang="ja-JP" dirty="0" smtClean="0"/>
              <a:t>We propose a “linear” garbling scheme</a:t>
            </a:r>
          </a:p>
          <a:p>
            <a:pPr lvl="1"/>
            <a:r>
              <a:rPr kumimoji="1" lang="en-US" altLang="ja-JP" dirty="0" smtClean="0"/>
              <a:t>requires strictly </a:t>
            </a:r>
            <a:r>
              <a:rPr kumimoji="1" lang="en-US" altLang="ja-JP" b="1" dirty="0" smtClean="0"/>
              <a:t>less than </a:t>
            </a:r>
            <a:r>
              <a:rPr kumimoji="1" lang="en-US" altLang="ja-JP" dirty="0" smtClean="0"/>
              <a:t>two k-bit </a:t>
            </a:r>
            <a:r>
              <a:rPr kumimoji="1" lang="en-US" altLang="ja-JP" dirty="0" err="1" smtClean="0"/>
              <a:t>ciphertexts</a:t>
            </a:r>
            <a:r>
              <a:rPr kumimoji="1" lang="en-US" altLang="ja-JP" dirty="0" smtClean="0"/>
              <a:t> per AND gate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The scheme does not contradict but rather circumvents the lower bound</a:t>
            </a:r>
          </a:p>
          <a:p>
            <a:pPr lvl="1"/>
            <a:r>
              <a:rPr kumimoji="1" lang="en-US" altLang="ja-JP" dirty="0" smtClean="0"/>
              <a:t>Proof of the lower bound assumes each </a:t>
            </a:r>
            <a:r>
              <a:rPr kumimoji="1" lang="en-US" altLang="ja-JP" dirty="0" err="1" smtClean="0"/>
              <a:t>ciphertext</a:t>
            </a:r>
            <a:r>
              <a:rPr kumimoji="1" lang="en-US" altLang="ja-JP" dirty="0" smtClean="0"/>
              <a:t> is k-bit</a:t>
            </a:r>
          </a:p>
          <a:p>
            <a:pPr lvl="1"/>
            <a:r>
              <a:rPr kumimoji="1" lang="en-US" altLang="ja-JP" dirty="0" smtClean="0"/>
              <a:t>Our scheme requires one k-bit and four </a:t>
            </a:r>
            <a:r>
              <a:rPr kumimoji="1" lang="en-US" altLang="ja-JP" b="1" dirty="0" smtClean="0"/>
              <a:t>2-bit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ciphertexts</a:t>
            </a:r>
            <a:r>
              <a:rPr kumimoji="1" lang="en-US" altLang="ja-JP" dirty="0" smtClean="0"/>
              <a:t> per AND gate</a:t>
            </a:r>
          </a:p>
          <a:p>
            <a:pPr lvl="2"/>
            <a:r>
              <a:rPr kumimoji="1" lang="en-US" altLang="ja-JP" dirty="0" smtClean="0"/>
              <a:t>Five </a:t>
            </a:r>
            <a:r>
              <a:rPr kumimoji="1" lang="en-US" altLang="ja-JP" dirty="0" err="1" smtClean="0"/>
              <a:t>cipertexts</a:t>
            </a:r>
            <a:r>
              <a:rPr kumimoji="1" lang="en-US" altLang="ja-JP" dirty="0" smtClean="0"/>
              <a:t> in total</a:t>
            </a:r>
          </a:p>
          <a:p>
            <a:pPr lvl="1"/>
            <a:endParaRPr kumimoji="1"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kumimoji="1" lang="en-US" altLang="ja-JP" dirty="0" smtClean="0"/>
          </a:p>
          <a:p>
            <a:pPr lvl="2"/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605B1-90FB-42EA-8A32-FDAA57CD2C0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Agenda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Lower bound and our result</a:t>
            </a:r>
          </a:p>
          <a:p>
            <a:endParaRPr kumimoji="1" lang="en-US" altLang="ja-JP" dirty="0"/>
          </a:p>
          <a:p>
            <a:r>
              <a:rPr kumimoji="1" lang="en-US" altLang="ja-JP" dirty="0" smtClean="0"/>
              <a:t>Garbling single AND gate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Garbling </a:t>
            </a:r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multiple </a:t>
            </a:r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gates and </a:t>
            </a:r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other </a:t>
            </a:r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types</a:t>
            </a:r>
          </a:p>
          <a:p>
            <a:endParaRPr kumimoji="1"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Efficiency comparison</a:t>
            </a:r>
            <a:endParaRPr kumimoji="1" lang="ja-JP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605B1-90FB-42EA-8A32-FDAA57CD2C0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2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Observation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/>
                  <a:t>k-bit element can be regarded as an element in not only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𝐺𝐹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kumimoji="1" lang="en-US" altLang="ja-JP" dirty="0" smtClean="0"/>
                  <a:t> but also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</m:sSub>
                  </m:oMath>
                </a14:m>
                <a:endParaRPr kumimoji="1" lang="en-US" altLang="ja-JP" dirty="0"/>
              </a:p>
              <a:p>
                <a:pPr lvl="1"/>
                <a:r>
                  <a:rPr kumimoji="1" lang="en-US" altLang="ja-JP" b="0" dirty="0" smtClean="0"/>
                  <a:t>Operation in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𝐺𝐹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kumimoji="1" lang="en-US" altLang="ja-JP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ja-JP" dirty="0" smtClean="0"/>
                  <a:t>is bit-wise </a:t>
                </a:r>
                <a:r>
                  <a:rPr kumimoji="1" lang="en-US" altLang="ja-JP" dirty="0"/>
                  <a:t>XOR </a:t>
                </a:r>
                <a:endParaRPr kumimoji="1" lang="en-US" altLang="ja-JP" b="0" i="1" dirty="0" smtClean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0011⊕0011=0000</m:t>
                    </m:r>
                  </m:oMath>
                </a14:m>
                <a:r>
                  <a:rPr kumimoji="1" lang="en-US" altLang="ja-JP" dirty="0" smtClean="0"/>
                  <a:t> </a:t>
                </a:r>
              </a:p>
              <a:p>
                <a:pPr lvl="1"/>
                <a:r>
                  <a:rPr kumimoji="1" lang="en-US" altLang="ja-JP" b="0" dirty="0" smtClean="0"/>
                  <a:t>Operation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1" lang="en-US" altLang="ja-JP" b="0" dirty="0" smtClean="0"/>
                  <a:t> </a:t>
                </a:r>
                <a:r>
                  <a:rPr kumimoji="1" lang="en-US" altLang="ja-JP" dirty="0"/>
                  <a:t>is </a:t>
                </a:r>
                <a:r>
                  <a:rPr kumimoji="1" lang="en-US" altLang="ja-JP" dirty="0" smtClean="0"/>
                  <a:t>integer </a:t>
                </a:r>
                <a:r>
                  <a:rPr kumimoji="1" lang="en-US" altLang="ja-JP" dirty="0"/>
                  <a:t>addition</a:t>
                </a:r>
                <a:endParaRPr kumimoji="1" lang="en-US" altLang="ja-JP" b="0" dirty="0" smtClean="0"/>
              </a:p>
              <a:p>
                <a:pPr lvl="2"/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0011+0011=0110</m:t>
                    </m:r>
                  </m:oMath>
                </a14:m>
                <a:endParaRPr kumimoji="1" lang="en-US" altLang="ja-JP" dirty="0" smtClean="0"/>
              </a:p>
              <a:p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27" t="-9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605B1-90FB-42EA-8A32-FDAA57CD2C0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2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\usepackage{amsmath}\usepackage{amssymb}\newcommand{\getsr}{{\:\stackrel{{\scriptscriptstyle\hspace{0.1em}\$}}{\gets}\:}}&#10;\newcommand{\Space}[1]{\mathbb{#1}}&#10;\newcommand{\sss}[1]{\scriptscriptstyle{#1}}&#10;\def\cind{\stackrel{\scriptscriptstyle{c}}{\approx}}&#10;\def\sind{\stackrel{\scriptscriptstyle{s}}{\approx}}&#10;\def\pind{\stackrel{\scriptscriptstyle{p}}{\approx}}&#10;\begin{document}&#10;$ $&#10;\end{document}"/>
  <p:tag name="TEX2PS" val="platex $(base).tex; dvipsk -D $(res) -E -o $(base).ps $(base).dvi"/>
  <p:tag name="TEX2PSBATCH" val="platex --interaction=nonstopmode $(base).tex; dvipsk -D $(res) -E -o $(base).ps $(base).dvi"/>
  <p:tag name="DEFAULTFONTSIZE" val="10"/>
  <p:tag name="DEFAULTWIDTH" val="324"/>
  <p:tag name="DEFAULTHEIGHT" val="370"/>
  <p:tag name="DEFAULTMAGNIFICATION" val="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>
        <a:solidFill>
          <a:schemeClr val="bg1"/>
        </a:solidFill>
        <a:ln w="31750">
          <a:solidFill>
            <a:schemeClr val="accent1"/>
          </a:solidFill>
        </a:ln>
        <a:effectLst/>
      </a:spPr>
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 sz="2000" b="0" i="1" smtClean="0">
            <a:solidFill>
              <a:schemeClr val="tx1"/>
            </a:solidFill>
            <a:latin typeface="+mn-ea"/>
            <a:cs typeface="メイリオ" pitchFamily="50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72000" bIns="72000" rtlCol="0">
        <a:spAutoFit/>
      </a:bodyPr>
      <a:lstStyle>
        <a:defPPr>
          <a:defRPr kumimoji="1" sz="2400" b="0" dirty="0" smtClean="0">
            <a:latin typeface="+mn-ea"/>
            <a:ea typeface="+mn-ea"/>
            <a:cs typeface="メイリオ" pitchFamily="50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 
  
  
 \ u s e p a c k a g e { a m s m a t h ,   a m s s y m b ,   l a t e x s y m ,   m a t h r s f s ,   a s c m a c }  
 % % % % % % % % % % % % % % %     c a l l i g r a p h y     % % % % % % % % % % % % % % % % %  
 \ d e f \ A { { \ c a l   A } }  
 \ d e f \ B { { \ c a l   B } }  
 \ d e f \ C { { \ c a l   C } }  
 \ d e f \ D { { \ c a l   D } }  
 \ d e f \ E { { \ c a l   E } }  
 \ d e f \ F { { \ c a l   F } }  
 \ d e f \ G { { \ c a l   G } }  
 \ d e f \ H { { \ c a l   H } }  
 \ d e f \ I { { \ c a l   I } }  
 \ d e f \ J { { \ c a l   J } }  
 \ d e f \ K { { \ c a l   K } }  
 \ d e f \ L { { \ c a l   L } }  
 \ d e f \ M { { \ c a l   M } }  
 \ d e f \ N { { \ c a l   N } }  
 \ d e f \ O { { \ c a l   O } }  
 \ d e f \ P { { \ c a l   P } }  
 \ d e f \ Q { { \ c a l   Q } }  
 \ d e f \ R { { \ c a l   R } }  
 \ d e f \ S { { \ c a l   S } }  
 \ d e f \ T { { \ c a l   T } }  
 \ d e f \ U { { \ c a l   U } }  
 \ d e f \ V { { \ c a l   V } }  
 \ d e f \ W { { \ c a l   W } }  
 \ d e f \ X { { \ c a l   X } }  
 \ d e f \ Y { { \ c a l   Y } }  
 \ d e f \ Z { { \ c a l   Z } }  
 % - - - - - - - - - - - - - - - - - - - - - - - - - - - - - - - -  
 %   U t i l i t i e s  
 % - - - - - - - - - - - - - - - - - - - - - - - - - - - - - - - -  
 \ n e w c o m m a n d * { \ k e y s } [ 1 ] { \ e n s u r e m a t h { \ m a t h i t { # 1 } } }  
 \ n e w c o m m a n d * { \ o r a c } [ 1 ] { \ t e x t { \ s c   # 1 } }  
 \ n e w c o m m a n d * { \ s c h e m e } [ 1 ] { \ e n s u r e m a t h { \ m a t h s f { # 1 } } }  
 \ n e w c o m m a n d * { \ a l g o } [ 1 ] { \ e n s u r e m a t h { \ m a t h s f { # 1 } } }  
 \ n e w c o m m a n d * { \ e v e n t s } [ 1 ] { \ t e x t s l { # 1 } }  
 \ n e w c o m m a n d * { \ a t t a c k } [ 1 ] { \ e n s u r e m a t h { \ m a t h s f { # 1 } } }  
 \ n e w c o m m a n d * { \ a h y p h } { \ a t t a c k { \ m a t h c h a r ` - } }  
 \ n e w c o m m a n d * { \ s e c u r i t y } [ 1 ] { \ e n s u r e m a t h { \ t e x t s c { # 1 } } }  
 \ n e w c o m m a n d * { \ s h y p h } { \ s e c u r i t y { - } }  
  
  
 % % % % % % % % % % % %       s e t     % % % % % % % % % % % % % % % %  
 \ n e w c o m m a n d * { \ i g n o r e } [ 1 ] { }  
 \ n e w c o m m a n d * { \ e t a l } { { e t ~ a l . } }  
 \ n e w c o m m a n d * { \ m a t } [ 1 ] { \ b o l d s y m b o l { # 1 } }  
 \ n e w c o m m a n d * { \ f u n c } [ 1 ] { \ e n s u r e m a t h { \ m a t h o p { \ m a t h r m { # 1 } } \ n o l i m i t s } }  
 \ n e w c o m m a n d * { \ N s e t } { \ e n s u r e m a t h { \ m a t h b b { N } } }  
 \ n e w c o m m a n d * { \ Z s e t } { \ e n s u r e m a t h { \ m a t h b b { Z } } }  
 \ n e w c o m m a n d * { \ Q s e t } { \ e n s u r e m a t h { \ m a t h b b { Q } } }  
 \ n e w c o m m a n d * { \ R s e t } { \ e n s u r e m a t h { \ m a t h b b { R } } }  
 \ n e w c o m m a n d * { \ T s e t } { \ e n s u r e m a t h { \ m a t h b b { T } } }  
 \ n e w c o m m a n d * { \ C s e t } { \ e n s u r e m a t h { \ m a t h b b { C } } }  
 \ n e w c o m m a n d * { \ F s e t } { \ e n s u r e m a t h { \ m a t h b b { F } } }  
 \ n e w c o m m a n d * { \ G s e t } { \ e n s u r e m a t h { \ m a t h b b { G } } }  
 \ n e w c o m m a n d * { \ I s e t } { \ e n s u r e m a t h { \ m a t h b b { I } } }  
 \ n e w c o m m a n d * { \ G F } { \ f u n c { G F } }  
 \ n e w c o m m a n d * { \ Z p } { { \ Z s e t } / { p } { \ Z s e t } }  
 \ n e w c o m m a n d * { \ Z q } { { \ Z s e t } / { q } { \ Z s e t } }  
 \ n e w c o m m a n d * { \ Z n } { { \ Z s e t } / { n } { \ Z s e t } }  
 \ n e w c o m m a n d * { \ Z N } { { \ Z s e t } / { N } { \ Z s e t } }  
  
 % - - - - - - - - - - - - - - - - - - - - - - - - - - - - - - - - - - - - - - -  
 %   o t h e r s  
 % - - - - - - - - - - - - - - - - - - - - - - - - - - - - - - - - - - - - - - -  
 \ n e w c o m m a n d * { \ c y c l } [ 1 ] { { \ l a n g l e } { # 1 } { \ r a n g l e } }   % % % %   u s a g e   $ \ c y c l { g } $    
 \ n e w c o m m a n d * { \ l s b } { \ f u n c { l s b } }  
 \ n e w c o m m a n d * { \ m s b } { \ f u n c { m s g } }  
 \ n e w c o m m a n d * { \ n o r m } [ 1 ] { \ l e f t \ l V e r t { # 1 } \ r i g h t \ r V e r t }  
 \ n e w c o m m a n d * { \ c a r d } [ 1 ] { \ l e f t \ l v e r t { # 1 } \ r i g h t \ r v e r t }  
 \ n e w c o m m a n d * { \ e q d e f } { \ s t a c k r e l { \ t e x t r m { d e f } } { = } }  
 \ n e w c o m m a n d * { \ e q q } { \ s t a c k r e l { \ r m   ? } { = } }  
 \ n e w c o m m a n d * { \ i n d p } { \ s t a c k r e l { \ r m   p } { \ a p p r o x } }  
 \ n e w c o m m a n d * { \ i n d s } { \ s t a c k r e l { \ r m   s } { \ a p p r o x } }  
 \ n e w c o m m a n d * { \ i n d c } { \ s t a c k r e l { \ r m   c } { \ a p p r o x } }  
 \ n e w c o m m a n d * { \ i n r } { \ i n _ { \ m b o x { \ t i n y   R } } }  
 \ n e w c o m m a n d * { \ g e t s r } { \ g e t s _ { \ m b o x { \ t i n y   R } } }  
 \ n e w c o m m a n d * { \ b i t } { \ { 0 , 1 \ } }  
 \ n e w c o m m a n d * { \ p o l y } { \ f u n c { p o l y } }  
 \ r e n e w c o m m a n d { \ v e c } [ 1 ] { \ o v e r r i g h t a r r o w { # 1 } }  
 \ n e w c o m m a n d { \ s s s } [ 1 ] { \ s c r i p t s c r i p t s t y l e { # 1 } }  
 \ n e w c o m m a n d { \ t e x t s } [ 1 ] { \ t e x t r m { \ t i n y   # 1 } }  
 \ d e f \ Q E D { \ h f i l l $ \ B o x $ }  
 \ d e f \ b s { \ b a c k s l a s h }  
 \ n e w c o m m a n d * { \ w w e d g e } { ~ \ w e d g e ~ }  
  
 % % % % % % % % % % % %       d i s p l a y s t y l e       % % % % % % % % % % % % % %  
 \ n e w c o m m a n d { \ d s } [ 1 ] { { \ d i s p l a y s t y l e   { # 1 } } }  
 \ n e w c o m m a n d { \ d s u m } { \ d i s p l a y s t y l e   \ s u m }  
 \ n e w c o m m a n d { \ d p r o d } { \ d i s p l a y s t y l e   \ p r o d }  
 \ n e w c o m m a n d { \ d m i n } { \ d i s p l a y s t y l e   \ m i n }  
 \ n e w c o m m a n d { \ d m a x } { \ d i s p l a y s t y l e   \ m a x }  
 \ n e w c o m m a n d { \ d i n t } { \ d i s p l a y s t y l e   \ i n t }  
  
 % - - - - - - - - - - - - - - - - - - - - - - - - - - - - - - - - - -  
 % I n d e x / p a r a m e t e r  
 % - - - - - - - - - - - - - - - - - - - - - - - - - - - - - - - - - -  
 % K e y s  
 \ n e w c o m m a n d * { \ i d } { \ k e y s { i d } }  
 \ n e w c o m m a n d * { \ d i d } { \ k e y s { d _ { \ i d } } }  
 \ n e w c o m m a n d * { \ c k } { \ k e y s { c k } }  
 \ n e w c o m m a n d * { \ e k } { \ k e y s { e k } }  
 \ n e w c o m m a n d * { \ d k } { \ k e y s { d k } }  
 \ n e w c o m m a n d * { \ v k } { \ k e y s { v k } }  
 \ n e w c o m m a n d * { \ s k } { \ k e y s { s k } }  
 \ n e w c o m m a n d * { \ o v k } { \ k e y s { o v k } }  
 \ n e w c o m m a n d * { \ o s k } { \ k e y s { o s k } }  
 \ n e w c o m m a n d * { \ p k } { \ k e y s { p k } }  
 \ n e w c o m m a n d * { \ t k } { \ k e y s { t k } }  
 \ n e w c o m m a n d * { \ h k } { \ k e y s { h k } }  
 \ n e w c o m m a n d * { \ u s k } { \ k e y s { u s k } }  
 \ n e w c o m m a n d * { \ u p k } { \ k e y s { u p k } }  
 \ n e w c o m m a n d * { \ g s k } { \ k e y s { g } \ k e r n - . 0 5 e m \ k e y s { s k } }  
 \ n e w c o m m a n d * { \ g p k } { \ k e y s { g p k } }  
 \ n e w c o m m a n d * { \ r s k } { \ k e y s { r s k } }  
 \ n e w c o m m a n d * { \ r p k } { \ k e y s { r p k } }  
 \ n e w c o m m a n d * { \ m s k } { \ k e y s { m s k } }  
 \ n e w c o m m a n d * { \ r k } { \ k e y s { r k } }  
 \ n e w c o m m a n d * { \ p p } { \ k e y s { p p } }  
 \ n e w c o m m a n d * { \ c i p h e r } { \ k e y s { c t } }  
 \ n e w c o m m a n d * { \ m s g } { \ k e y s { m } }  
 \ n e w c o m m a n d * { \ P K } { \ k e y s { P K } }  
 \ n e w c o m m a n d * { \ S K } { \ k e y s { S K } }  
 \ n e w c o m m a n d * { \ s i d } { \ k e y s { s i d } }  
 \ n e w c o m m a n d * { \ q i d } { \ k e y s { q i d } }  
  
 % - - - - - - - - - - - - - - - - - - - - - - - - - - - - - - - - - -  
 % I n d e x / p a r a m e t e r  
 % - - - - - - - - - - - - - - - - - - - - - - - - - - - - - - - - - -  
 \ n e w c o m m a n d * { \ I n d e x } { \ m a t h c a l { I } }  
 \ n e w c o m m a n d * { \ s p a r } { \ l a m b d a }  
 % - - - - - - - - - - - - - - - - - - - - - - - - - - - - - - - - - -  
 % h a s h  
 % - - - - - - - - - - - - - - - - - - - - - - - - - - - - - - - - - -  
 \ n e w c o m m a n d * { \ H a s h H } { \ m a t h c a l { H } }  
 \ n e w c o m m a n d * { \ H a s h F } { \ m a t h c a l { F } }  
 % - - - - - - - - - - - - - - - - - - - - - - - - - - - - - - - - - -  
 % c h a m e l e o n   h a s h   f u n c t i o n / t r a p d o o r   c o m m i t m e n t  
 % - - - - - - - - - - - - - - - - - - - - - - - - - - - - - - - - - -  
 \ n e w c o m m a n d * { \ C H } { \ m a t h c a l { C H } }  
 \ n e w c o m m a n d * { \ C H G e n } { \ a l g o { C H G e n } }  
 \ n e w c o m m a n d * { \ C H E v a l } { \ a l g o { C H E v a l } }  
 \ n e w c o m m a n d * { \ C H C o l l } { \ a l g o { C H C o l l } }  
 % - - - - - - - - - - - - - - - - - - - - - - - - - - - - - - - - -  
 % a d v a n t a g e s ,   d i s t r i b u t i o n s ,   e x p e r i m e n t s  
 % - - - - - - - - - - - - - - - - - - - - - - - - - - - - - - - - -  
 \ n e w c o m m a n d * { \ A d v } { \ e n s u r e m a t h { \ m a t h s f { A d v } } }  
 \ n e w c o m m a n d * { \ S u c c } { \ e n s u r e m a t h { \ m a t h s f { S u c c } } }  
 \ n e w c o m m a n d * { \ E X E C } { \ e n s u r e m a t h { \ m a t h s f { E X E C } } }  
 \ n e w c o m m a n d * { \ D i s t } { \ e n s u r e m a t h { \ m a t h s f { D i s t } } }  
 \ n e w c o m m a n d * { \ E x p t } { \ e n s u r e m a t h { \ m a t h s f { E x p t } } }  
 % - - - - - - - - - - - - - - - - - - - - - - - - - - - - - - - - -  
 % n e g l i g i b i l i t y  
 % - - - - - - - - - - - - - - - - - - - - - - - - - - - - - - - - -  
 \ n e w c o m m a n d * { \ n e g l } { \ e n s u r e m a t h { \ m a t h s f { n e g l } } }  
 \ n e w c o m m a n d * { \ n o n n e g l } { \ m b o x \ e n s u r e m a t h { \ m a t h s f { n o n - n e g l } } }  
 % - - - - - - - - - - - - - - - - - - - - - - - - - - - - - - - - - -  
 %     e v e n t s  
 % - - - - - - - - - - - - - - - - - - - - - - - - - - - - - - - - - -  
 \ n e w c o m m a n d * { \ a l l o w } { \ e n s u r e m a t h { \ e v e n t s { a l l o w } } }  
 \ n e w c o m m a n d * { \ d e n y } { \ e n s u r e m a t h { \ e v e n t s { d e n y } } }  
 \ n e w c o m m a n d * { \ s u c c e s s } { \ e n s u r e m a t h { \ e v e n t s { s u c c e s s } } }  
 \ n e w c o m m a n d * { \ f a i l } { \ e n s u r e m a t h { \ e v e n t s { f a i l } } }  
 \ n e w c o m m a n d * { \ a c c e p t } { \ e n s u r e m a t h { \ e v e n t s { a c c e p t } } }  
 \ n e w c o m m a n d * { \ r e j e c t } { \ e n s u r e m a t h { \ e v e n t s { r e j e c t } } }  
 \ n e w c o m m a n d * { \ c o r r e c t } { \ e n s u r e m a t h { \ e v e n t s { c o r r e c t } } }  
 \ n e w c o m m a n d * { \ w r o n g } { \ e n s u r e m a t h { \ e v e n t s { w r o n g } } }  
  
 % - - - - - - - - - - - - - - - - - - - - - - - - - - - - - - - - - -  
 %     s c h e m e s  
 % - - - - - - - - - - - - - - - - - - - - - - - - - - - - - - - - - -  
 \ n e w c o m m a n d * { \ G e n } { \ a l g o { G e n } }  
 \ n e w c o m m a n d * { \ K G e n } { \ a l g o { K G e n } }  
 \ n e w c o m m a n d * { \ C R S G e n } { \ a l g o { C R S G e n } }  
 \ n e w c o m m a n d * { \ S e t u p } { \ a l g o { S e t u p } }  
 \ n e w c o m m a n d * { \ E n c } { \ a l g o { E n c } }  
 \ n e w c o m m a n d * { \ D e c } { \ a l g o { D e c } }  
 \ n e w c o m m a n d * { \ p a r a m s } { \ a l g o { p a r a m s } }  
 \ n e w c o m m a n d * { \ c r s } { \ a l g o { c r s } }  
 %  
 \ n e w c o m m a n d * { \ P K E } { \ s c h e m e { P K E } }  
 \ n e w c o m m a n d * { \ P G e n } { \ a l g o { P K E . G e n } }  
 \ n e w c o m m a n d * { \ P D e c } { \ a l g o { P K E . D e c } }  
 \ n e w c o m m a n d * { \ P E n c } { \ a l g o { P K E . E n c } }  
 %  
 \ n e w c o m m a n d * { \ K E M } { \ s c h e m e { K E M } }  
 \ n e w c o m m a n d * { \ K E n c } { \ a l g o { K E M . E n c } }  
 \ n e w c o m m a n d * { \ K D e c } { \ a l g o { K E M . D e c } }  
 %  
 \ n e w c o m m a n d * { \ D E M } { \ s c h e m e { D E M } }  
 \ n e w c o m m a n d * { \ D E n c } { \ a l g o { D E M . E n c } }  
 \ n e w c o m m a n d * { \ D D e c } { \ a l g o { D E M . D e c } }  
 %  
 \ n e w c o m m a n d * { \ I B E } { \ s c h e m e { I B E } }  
 \ n e w c o m m a n d * { \ I S e t } { \ a l g o { I B E . S e t u p } }  
 \ n e w c o m m a n d * { \ I G e n } { \ a l g o { I B E . G e n } }  
 \ n e w c o m m a n d * { \ I E n c } { \ a l g o { I B E . E n c } }  
 \ n e w c o m m a n d * { \ I D e c } { \ a l g o { I B E . D e c } }  
 %  
 \ n e w c o m m a n d * { \ S i g } { \ a l g o { S i g n } }  
 \ n e w c o m m a n d * { \ V e r } { \ a l g o { V e r } }  
 %  
 \ n e w c o m m a n d * { \ S I G } { \ s c h e m e { S I G } }  
 \ n e w c o m m a n d * { \ S G e n } { \ a l g o { S I G . G e n } }  
 \ n e w c o m m a n d * { \ S S i g } { \ a l g o { S I G . S i g n } }  
 \ n e w c o m m a n d * { \ S V e r } { \ a l g o { S I G . V e r } }  
 %  
 \ n e w c o m m a n d * { \ Z K } { \ a l g o { Z K } }  
  
  
 % % % % % % % %   s e c u r i t y   n o t i o n   % % % % % % % % %  
 \ n e w c o m m a n d * { \ G o a l } { \ s e c u r i t y { G o a l } }  
 \ n e w c o m m a n d * { \ O T } { \ s e c u r i t y { O T } }  
 \ n e w c o m m a n d * { \ I N D } { \ s e c u r i t y { I N D } }  
 \ n e w c o m m a n d * { \ A N O } { \ s e c u r i t y { A N O } }  
 \ n e w c o m m a n d * { \ A I } { \ s e c u r i t y { A I } }  
 \ n e w c o m m a n d * { \ I N D P A } { \ s e c u r i t y { I N D P A } }  
 \ n e w c o m m a n d * { \ O W } { \ s e c u r i t y { O W } }  
 \ n e w c o m m a n d * { \ N M } { \ s e c u r i t y { N M } }  
 \ n e w c o m m a n d * { \ S N M } { \ s e c u r i t y { S N M } }  
 \ n e w c o m m a n d * { \ C N M } { \ s e c u r i t y { C N M } }  
 %  
 \ n e w c o m m a n d * { \ A T K } { \ s e c u r i t y { A T K } }  
 \ n e w c o m m a n d * { \ C P A } { \ s e c u r i t y { C P A } }  
 \ n e w c o m m a n d * { \ C C A } { \ s e c u r i t y { C C A } }  
 \ n e w c o m m a n d * { \ C C A a } { \ s e c u r i t y { C C A 1 } }  
 \ n e w c o m m a n d * { \ C C A b } { \ s e c u r i t y { C C A 2 } }  
 \ n e w c o m m a n d * { \ S C C A } { \ s e c u r i t y { S C C A } }  
 % - - - - - - - - - - - - - - - - - - - - - - - - - - - - - - - - - - - - - - - - -  
 %   O W  
 \ n e w c o m m a n d * { \ o w a t k } { \ o w \ a h y p h \ a t k }  
 \ n e w c o m m a n d * { \ o w c p a } { \ o w \ a h y p h \ c p a }  
 \ n e w c o m m a n d * { \ o w c c a a } { \ o w \ a h y p h \ c c a a }  
 \ n e w c o m m a n d * { \ o w c c a b } { \ o w \ a h y p h \ c c a b }  
 \ n e w c o m m a n d * { \ O W A T K } { \ O W \ s h y p h \ A T K }  
 \ n e w c o m m a n d * { \ O W C P A } { \ O W \ s h y p h \ C P A }  
 \ n e w c o m m a n d * { \ O W C C A a } { \ O W \ s h y p h \ C C A a }  
 \ n e w c o m m a n d * { \ O W C C A b } { \ O W \ s h y p h \ C C A b }  
 %   I N D    
 \ n e w c o m m a n d * { \ i n d a t k } { \ i n d \ a h y p h \ a t k }  
 \ n e w c o m m a n d * { \ i n d c p a } { \ i n d \ a h y p h \ c p a }  
 \ n e w c o m m a n d * { \ i n d c c a a } { \ i n d \ a h y p h \ c c a a }  
 \ n e w c o m m a n d * { \ i n d c c a b } { \ i n d \ a h y p h \ c c a b }  
 \ n e w c o m m a n d * { \ I N D A T K } { \ I N D \ s h y p h \ A T K }  
 \ n e w c o m m a n d * { \ I N D C P A } { \ I N D \ s h y p h \ C P A }  
 \ n e w c o m m a n d * { \ I N D C C A a } { \ I N D \ s h y p h \ C C A a }  
 \ n e w c o m m a n d * { \ I N D C C A b } { \ I N D \ s h y p h \ C C A b }  
 %   A N O  
 \ n e w c o m m a n d * { \ a n o a t k } { \ a n o \ a h y p h \ a t k }  
 \ n e w c o m m a n d * { \ a n o c p a } { \ a n o \ a h y p h \ c p a }  
 \ n e w c o m m a n d * { \ a n o c c a a } { \ a n o \ a h y p h \ c c a a }  
 \ n e w c o m m a n d * { \ a n o c c a b } { \ a n o \ a h y p h \ c c a b }  
 \ n e w c o m m a n d * { \ A N O A T K } { \ A N O \ s h y p h \ A T K }  
 \ n e w c o m m a n d * { \ A N O C P A } { \ A N O \ s h y p h \ C P A }  
 \ n e w c o m m a n d * { \ A N O C C A a } { \ A N O \ s h y p h \ C C A a }  
 \ n e w c o m m a n d * { \ A N O C C A b } { \ A N O \ s h y p h \ C C A b }  
 %   A I  
 \ n e w c o m m a n d * { \ a i a t k } { \ a i \ a h y p h \ a t k }  
 \ n e w c o m m a n d * { \ a i c p a } { \ a i \ a h y p h \ c p a }  
 \ n e w c o m m a n d * { \ a i c c a a } { \ a i \ a h y p h \ c c a a }  
 \ n e w c o m m a n d * { \ a i c c a b } { \ a i \ a h y p h \ c c a b }  
 \ n e w c o m m a n d * { \ A I A T K } { \ A I \ s h y p h \ A T K }  
 \ n e w c o m m a n d * { \ A I C P A } { \ A I \ s h y p h \ C P A }  
 \ n e w c o m m a n d * { \ A I C C A a } { \ A I \ s h y p h \ C C A a }  
 \ n e w c o m m a n d * { \ A I C C A b } { \ A I \ s h y p h \ C C A b }  
 %   N M  
 \ n e w c o m m a n d * { \ n m a t k } { \ n m \ a h y p h \ a t k }  
 \ n e w c o m m a n d * { \ n m c p a } { \ n m \ a h y p h \ c p a }  
 \ n e w c o m m a n d * { \ n m c c a a } { \ n m \ a h y p h \ c c a a }  
 \ n e w c o m m a n d * { \ n m c c a b } { \ n m \ a h y p h \ c c a b }  
 \ n e w c o m m a n d * { \ N M A T K } { \ N M \ s h y p h \ A T K }  
 \ n e w c o m m a n d * { \ N M C P A } { \ N M \ s h y p h \ C P A }  
 \ n e w c o m m a n d * { \ N M C C A a } { \ N M \ s h y p h \ C C A a }  
 \ n e w c o m m a n d * { \ N M C C A b } { \ N M \ s h y p h \ C C A b }  
 %   S N M  
 \ n e w c o m m a n d * { \ s n m a t k } { \ s n m \ a h y p h \ a t k }  
 \ n e w c o m m a n d * { \ s n m c p a } { \ s n m \ a h y p h \ c p a }  
 \ n e w c o m m a n d * { \ s n m c c a a } { \ s n m \ a h y p h \ c c a a }  
 \ n e w c o m m a n d * { \ s n m c c a b } { \ s n m \ a h y p h \ c c a b }  
 \ n e w c o m m a n d * { \ S N M A T K } { \ S N M \ s h y p h \ A T K }  
 \ n e w c o m m a n d * { \ S N M C P A } { \ S N M \ s h y p h \ C P A }  
 \ n e w c o m m a n d * { \ S N M C C A a } { \ S N M \ s h y p h \ C C A a }  
 \ n e w c o m m a n d * { \ S N M C C A b } { \ S N M \ s h y p h \ C C A b }  
 %   C N M  
 \ n e w c o m m a n d * { \ c n m a t k } { \ c n m \ a h y p h \ a t k }  
 \ n e w c o m m a n d * { \ c n m c p a } { \ c n m \ a h y p h \ c p a }  
 \ n e w c o m m a n d * { \ c n m c c a a } { \ c n m \ a h y p h \ c c a a }  
 \ n e w c o m m a n d * { \ c n m c c a b } { \ c n m \ a h y p h \ c c a b }  
 \ n e w c o m m a n d * { \ C N M A T K } { \ C N M \ s h y p h \ A T K }  
 \ n e w c o m m a n d * { \ C N M C P A } { \ C N M \ s h y p h \ C P A }  
 \ n e w c o m m a n d * { \ C N M C C A a } { \ C N M \ s h y p h \ C C A a }  
 \ n e w c o m m a n d * { \ C N M C C A b } { \ C N M \ s h y p h \ C C A b }  
  
 % % % % % % % % % % % %       r e f e r e n c e       % % % % % % % % % % % % % % % % % %  
 \ n e w c o m m a n d * { \ n a m e d r e f } [ 2 ] { { # 1 ~ \ r e f { # 2 } } }  
 \ n e w c o m m a n d * { \ c h a p t e r r e f } [ 1 ] { \ n a m e d r e f { C h a p t e r } { # 1 } }  
 \ n e w c o m m a n d * { \ s e c t i o n r e f } [ 1 ] { \ n a m e d r e f { S e c t i o n } { # 1 } }  
 \ n e w c o m m a n d * { \ a p p e n d i x r e f } [ 1 ] { \ n a m e d r e f { A p p e n d i x } { # 1 } }  
 \ n e w c o m m a n d * { \ t h e o r e m r e f } [ 1 ] { \ n a m e d r e f { T h e o r e m } { # 1 } }  
 \ n e w c o m m a n d * { \ r e m a r k r e f } [ 1 ] { \ n a m e d r e f { R e m a r k } { # 1 } }  
 \ n e w c o m m a n d * { \ d e f i n i t i o n r e f } [ 1 ] { \ n a m e d r e f { D e f i n i t i o n } { # 1 } }  
 \ n e w c o m m a n d * { \ l e m m a r e f } [ 1 ] { \ n a m e d r e f { L e m m a } { # 1 } }  
 \ n e w c o m m a n d * { \ c l a i m r e f } [ 1 ] { \ n a m e d r e f { C l a i m } { # 1 } }  
 \ n e w c o m m a n d * { \ c o r o l l a r y r e f } [ 1 ] { \ n a m e d r e f { C o r o l l a r y } { # 1 } }  
 \ n e w c o m m a n d * { \ c o n s t r u c t i o n r e f } [ 1 ] { \ n a m e d r e f { C o n s t r u c t i o n } { # 1 } }  
 \ n e w c o m m a n d * { \ p r o p e r t y r e f } [ 1 ] { \ n a m e d r e f { P r o p e r t y } { # 1 } }  
 \ n e w c o m m a n d * { \ p r o t o c o l r e f } [ 1 ] { \ n a m e d r e f { P r o t o c o l } { # 1 } }  
 \ n e w c o m m a n d * { \ a l g o r i t h m r e f } [ 1 ] { \ n a m e d r e f { A l g o r i t h m } { # 1 } }  
 \ n e w c o m m a n d * { \ a s s u m p t i o n r e f } [ 1 ] { \ n a m e d r e f { A s s u m p t i o n } { # 1 } }  
 \ n e w c o m m a n d * { \ f i g u r e r e f } [ 1 ] { \ n a m e d r e f { F i g u r e } { # 1 } }  
 \ n e w c o m m a n d * { \ t a b l e r e f } [ 1 ] { \ n a m e d r e f { T a b l e } { # 1 } }  
 \ n e w c o m m a n d * { \ s c h e m e r e f } [ 1 ] { \ n a m e d r e f { S c h e m e } { # 1 } }  
 %  
  
 % % % % % % % %       a n o n y m i z a t i o n       % % % % % % % % %  
 \ n e w c o m m a n d * { \ P k } { { \ i t   P k } }  
 \ n e w c o m m a n d * { \ P e r t } { \ m a t h s f { P e r t u r b } }  
 \ n e w c o m m a n d { \ S o r t } { \ m a t h s f { S o r t } }  
  
  
  
  
  
 \ d e f \ A t t r { { \ c a l   A } }  
 \ p a g e s t y l e { e m p t y }  
 < / p r e a m b l e >  
     < b o d y > $  
  
 $ 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 2 < / c u r s o r >  
 < / T e X T e X > 
</file>

<file path=customXml/itemProps1.xml><?xml version="1.0" encoding="utf-8"?>
<ds:datastoreItem xmlns:ds="http://schemas.openxmlformats.org/officeDocument/2006/customXml" ds:itemID="{F619F4B3-0F06-4C4A-8AA0-AC52232532A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67251</TotalTime>
  <Words>3147</Words>
  <Application>Microsoft Office PowerPoint</Application>
  <PresentationFormat>画面に合わせる (4:3)</PresentationFormat>
  <Paragraphs>824</Paragraphs>
  <Slides>43</Slides>
  <Notes>43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43</vt:i4>
      </vt:variant>
    </vt:vector>
  </HeadingPairs>
  <TitlesOfParts>
    <vt:vector size="55" baseType="lpstr">
      <vt:lpstr>メイリオ</vt:lpstr>
      <vt:lpstr>Century Schoolbook</vt:lpstr>
      <vt:lpstr>Calibri</vt:lpstr>
      <vt:lpstr>ＭＳ Ｐゴシック</vt:lpstr>
      <vt:lpstr>Wingdings</vt:lpstr>
      <vt:lpstr>游ゴシック Light</vt:lpstr>
      <vt:lpstr>Cambria Math</vt:lpstr>
      <vt:lpstr>HGP創英角ｺﾞｼｯｸUB</vt:lpstr>
      <vt:lpstr>Wingdings 2</vt:lpstr>
      <vt:lpstr>Arial</vt:lpstr>
      <vt:lpstr>游ゴシック</vt:lpstr>
      <vt:lpstr>Oriel</vt:lpstr>
      <vt:lpstr>How to circumvent the two-ciphertext lower bound for  linear garbling schemes</vt:lpstr>
      <vt:lpstr>Agenda</vt:lpstr>
      <vt:lpstr>Garbling scheme</vt:lpstr>
      <vt:lpstr>Garbling scheme</vt:lpstr>
      <vt:lpstr>Reducing the size of garbled circuit</vt:lpstr>
      <vt:lpstr>Linear garbling scheme and lower bound [ZRE15]</vt:lpstr>
      <vt:lpstr>Our result</vt:lpstr>
      <vt:lpstr>Agenda</vt:lpstr>
      <vt:lpstr>Observation</vt:lpstr>
      <vt:lpstr>Setting</vt:lpstr>
      <vt:lpstr>Evaluation on garbled AND gate</vt:lpstr>
      <vt:lpstr>Evaluation on garbled AND gate</vt:lpstr>
      <vt:lpstr>Idea 1: Free-XOR-like definition</vt:lpstr>
      <vt:lpstr>Idea 1: Free-XOR-like definition</vt:lpstr>
      <vt:lpstr>Idea 2: Use + instead of ⊕ in hash</vt:lpstr>
      <vt:lpstr>Idea 2: Use + instead of ⊕ in hashing</vt:lpstr>
      <vt:lpstr>Idea 3: Use G with probability 1/2</vt:lpstr>
      <vt:lpstr>Idea 4: Garbling b_0 and b_1 by classical technique</vt:lpstr>
      <vt:lpstr>Garbling algorithm for single AND gate</vt:lpstr>
      <vt:lpstr>Agenda</vt:lpstr>
      <vt:lpstr>Handling multiple gates</vt:lpstr>
      <vt:lpstr>Handling multiple gates</vt:lpstr>
      <vt:lpstr>Handling multiple gates</vt:lpstr>
      <vt:lpstr>Handling multiple gates</vt:lpstr>
      <vt:lpstr>Handling multiple gates</vt:lpstr>
      <vt:lpstr>Garbling other types of gate</vt:lpstr>
      <vt:lpstr>Security</vt:lpstr>
      <vt:lpstr>Agenda</vt:lpstr>
      <vt:lpstr>Comparison (in plain setting)</vt:lpstr>
      <vt:lpstr>Comparison in semi-private function (SPF) setting</vt:lpstr>
      <vt:lpstr>Summary</vt:lpstr>
      <vt:lpstr>Why we can circumvent the lower bound</vt:lpstr>
      <vt:lpstr>Identity gate</vt:lpstr>
      <vt:lpstr>Strategy of evaluation</vt:lpstr>
      <vt:lpstr>Requirement of ⊙</vt:lpstr>
      <vt:lpstr>Garbling AND gate with one ciphertext</vt:lpstr>
      <vt:lpstr>Intuition: Garbling AND with one ciph.</vt:lpstr>
      <vt:lpstr>Define K_0^C by G</vt:lpstr>
      <vt:lpstr>Define K_1^C</vt:lpstr>
      <vt:lpstr>Garbling input XOR gate</vt:lpstr>
      <vt:lpstr>Garbling mid XOR gate</vt:lpstr>
      <vt:lpstr>Summary</vt:lpstr>
      <vt:lpstr>Encrypt b_0 and b_1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framework for constructing convertible undeniable signatures</dc:title>
  <dc:creator>kikuchi</dc:creator>
  <cp:lastModifiedBy>shero f</cp:lastModifiedBy>
  <cp:revision>1691</cp:revision>
  <cp:lastPrinted>2014-09-09T04:23:11Z</cp:lastPrinted>
  <dcterms:modified xsi:type="dcterms:W3CDTF">2016-12-08T04:03:44Z</dcterms:modified>
</cp:coreProperties>
</file>