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8" r:id="rId3"/>
    <p:sldId id="340" r:id="rId4"/>
    <p:sldId id="320" r:id="rId5"/>
    <p:sldId id="319" r:id="rId6"/>
    <p:sldId id="301" r:id="rId7"/>
    <p:sldId id="263" r:id="rId8"/>
    <p:sldId id="261" r:id="rId9"/>
    <p:sldId id="277" r:id="rId10"/>
    <p:sldId id="337" r:id="rId11"/>
    <p:sldId id="298" r:id="rId12"/>
    <p:sldId id="338" r:id="rId13"/>
    <p:sldId id="341" r:id="rId14"/>
    <p:sldId id="311" r:id="rId15"/>
    <p:sldId id="327" r:id="rId16"/>
    <p:sldId id="299" r:id="rId17"/>
    <p:sldId id="335" r:id="rId18"/>
    <p:sldId id="315" r:id="rId19"/>
    <p:sldId id="339" r:id="rId20"/>
    <p:sldId id="344" r:id="rId21"/>
    <p:sldId id="345" r:id="rId22"/>
    <p:sldId id="316" r:id="rId23"/>
    <p:sldId id="346" r:id="rId2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94660"/>
  </p:normalViewPr>
  <p:slideViewPr>
    <p:cSldViewPr>
      <p:cViewPr varScale="1">
        <p:scale>
          <a:sx n="72" d="100"/>
          <a:sy n="72" d="100"/>
        </p:scale>
        <p:origin x="15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D29D6-FDEB-4124-8DC3-5028508526A0}" type="datetimeFigureOut">
              <a:rPr lang="en-CA" smtClean="0"/>
              <a:t>2016-12-07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EC37C-4EFB-4898-B594-28430805403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0523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A1FE5-BAD5-420B-858C-C1B9D5CAC1ED}" type="datetimeFigureOut">
              <a:rPr lang="en-CA" smtClean="0"/>
              <a:t>2016-12-07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655F4-1116-46AC-BDEE-6DFDA4E7F9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3785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655F4-1116-46AC-BDEE-6DFDA4E7F95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406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655F4-1116-46AC-BDEE-6DFDA4E7F95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478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BB5B74-2B4E-4593-86BB-03A9278506A1}" type="datetime1">
              <a:rPr lang="da-DK" smtClean="0"/>
              <a:t>07-12-2016</a:t>
            </a:fld>
            <a:endParaRPr lang="da-D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0D96-8378-42EB-8FBD-C55A40351237}" type="datetime1">
              <a:rPr lang="da-DK" smtClean="0"/>
              <a:t>07-12-2016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5B33-0C07-4E02-9F6F-7830F23DFBE6}" type="datetime1">
              <a:rPr lang="da-DK" smtClean="0"/>
              <a:t>07-12-2016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691A-7356-499B-813F-4654875983B5}" type="datetime1">
              <a:rPr lang="da-DK" smtClean="0"/>
              <a:t>07-12-2016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906D-6039-4842-9EE3-B3C879229143}" type="datetime1">
              <a:rPr lang="da-DK" smtClean="0"/>
              <a:t>07-12-2016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7C2A-A1A0-45EA-8543-8BA8CC763D4E}" type="datetime1">
              <a:rPr lang="da-DK" smtClean="0"/>
              <a:t>07-12-2016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4F2-ECCC-40DA-9474-7BF178887BDA}" type="datetime1">
              <a:rPr lang="da-DK" smtClean="0"/>
              <a:t>07-12-2016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2B40-7D7E-432A-9CDA-42069A3D63A6}" type="datetime1">
              <a:rPr lang="da-DK" smtClean="0"/>
              <a:t>07-12-2016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F7BD-4490-4FD6-9EC8-D76B980C8498}" type="datetime1">
              <a:rPr lang="da-DK" smtClean="0"/>
              <a:t>07-12-2016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5DF3CC8-C2EC-479B-B7AA-5D4ACD06A7EF}" type="datetime1">
              <a:rPr lang="da-DK" smtClean="0"/>
              <a:t>07-12-2016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026F46-F6B5-4BE6-BB8D-E4FD8459BADA}" type="datetime1">
              <a:rPr lang="da-DK" smtClean="0"/>
              <a:t>07-12-2016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5ABCE7-F4DB-48B7-96D8-E68B6A3BCCB2}" type="datetime1">
              <a:rPr lang="da-DK" smtClean="0"/>
              <a:t>07-12-2016</a:t>
            </a:fld>
            <a:endParaRPr lang="da-D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B94411-2297-4BD0-B197-35E3682289EC}" type="slidenum">
              <a:rPr lang="da-DK" smtClean="0"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31.png"/><Relationship Id="rId7" Type="http://schemas.openxmlformats.org/officeDocument/2006/relationships/image" Target="../media/image36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30.png"/><Relationship Id="rId10" Type="http://schemas.openxmlformats.org/officeDocument/2006/relationships/image" Target="../media/image39.png"/><Relationship Id="rId4" Type="http://schemas.openxmlformats.org/officeDocument/2006/relationships/image" Target="../media/image34.png"/><Relationship Id="rId9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2.png"/><Relationship Id="rId7" Type="http://schemas.openxmlformats.org/officeDocument/2006/relationships/image" Target="../media/image4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0.png"/><Relationship Id="rId7" Type="http://schemas.openxmlformats.org/officeDocument/2006/relationships/image" Target="../media/image53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8460432" cy="1829761"/>
          </a:xfrm>
        </p:spPr>
        <p:txBody>
          <a:bodyPr/>
          <a:lstStyle/>
          <a:p>
            <a:pPr algn="ctr"/>
            <a:r>
              <a:rPr lang="da-DK" dirty="0"/>
              <a:t>Reactive </a:t>
            </a:r>
            <a:br>
              <a:rPr lang="da-DK" dirty="0"/>
            </a:br>
            <a:r>
              <a:rPr lang="da-DK" dirty="0"/>
              <a:t>Garbling Schemes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da-DK" dirty="0"/>
          </a:p>
          <a:p>
            <a:pPr algn="ctr"/>
            <a:r>
              <a:rPr lang="da-DK" dirty="0"/>
              <a:t>Jesper Buus Nielsen and </a:t>
            </a:r>
            <a:r>
              <a:rPr lang="da-DK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Samuel Ranellucci</a:t>
            </a:r>
          </a:p>
        </p:txBody>
      </p:sp>
    </p:spTree>
    <p:extLst>
      <p:ext uri="{BB962C8B-B14F-4D97-AF65-F5344CB8AC3E}">
        <p14:creationId xmlns:p14="http://schemas.microsoft.com/office/powerpoint/2010/main" val="3043814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Vectorize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Output encoding string</a:t>
            </a:r>
          </a:p>
          <a:p>
            <a:endParaRPr lang="en-US" dirty="0"/>
          </a:p>
          <a:p>
            <a:r>
              <a:rPr lang="en-US" dirty="0"/>
              <a:t>Tags</a:t>
            </a:r>
          </a:p>
          <a:p>
            <a:endParaRPr lang="en-US" dirty="0"/>
          </a:p>
          <a:p>
            <a:r>
              <a:rPr lang="en-US" dirty="0"/>
              <a:t>Linking algorithm</a:t>
            </a:r>
          </a:p>
          <a:p>
            <a:endParaRPr lang="en-US" dirty="0"/>
          </a:p>
          <a:p>
            <a:r>
              <a:rPr lang="en-US" dirty="0"/>
              <a:t>Confidentiality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10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GS to RGS</a:t>
            </a:r>
          </a:p>
        </p:txBody>
      </p:sp>
    </p:spTree>
    <p:extLst>
      <p:ext uri="{BB962C8B-B14F-4D97-AF65-F5344CB8AC3E}">
        <p14:creationId xmlns:p14="http://schemas.microsoft.com/office/powerpoint/2010/main" val="1157702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/>
              <a:t>Vectorised garbling scheme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963983"/>
            <a:ext cx="30289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227" y="1628800"/>
            <a:ext cx="23431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29577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11</a:t>
            </a:fld>
            <a:endParaRPr lang="da-DK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63983"/>
            <a:ext cx="475297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61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Maps an output value to an encoded output</a:t>
            </a:r>
          </a:p>
          <a:p>
            <a:endParaRPr lang="en-US" dirty="0"/>
          </a:p>
          <a:p>
            <a:r>
              <a:rPr lang="en-US" dirty="0"/>
              <a:t>Used to link two garbling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12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Output encoding string</a:t>
            </a:r>
          </a:p>
        </p:txBody>
      </p:sp>
    </p:spTree>
    <p:extLst>
      <p:ext uri="{BB962C8B-B14F-4D97-AF65-F5344CB8AC3E}">
        <p14:creationId xmlns:p14="http://schemas.microsoft.com/office/powerpoint/2010/main" val="1946128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Input</a:t>
                </a:r>
              </a:p>
              <a:p>
                <a:pPr lvl="1"/>
                <a:r>
                  <a:rPr lang="en-US" dirty="0"/>
                  <a:t>output encoding string</a:t>
                </a:r>
              </a:p>
              <a:p>
                <a:pPr lvl="1"/>
                <a:r>
                  <a:rPr lang="en-US" dirty="0"/>
                  <a:t>input encoding string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Output (Linking information)</a:t>
                </a:r>
              </a:p>
              <a:p>
                <a:pPr lvl="1"/>
                <a:r>
                  <a:rPr lang="en-US" dirty="0"/>
                  <a:t>Converter: encoded 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encoded input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13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Linking algorithm</a:t>
            </a:r>
          </a:p>
        </p:txBody>
      </p:sp>
    </p:spTree>
    <p:extLst>
      <p:ext uri="{BB962C8B-B14F-4D97-AF65-F5344CB8AC3E}">
        <p14:creationId xmlns:p14="http://schemas.microsoft.com/office/powerpoint/2010/main" val="270668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Reactive garbling scheme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1623293"/>
            <a:ext cx="4505325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36638"/>
            <a:ext cx="24669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69788"/>
            <a:ext cx="312420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29" y="4204568"/>
            <a:ext cx="2819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1104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481328"/>
                <a:ext cx="8229600" cy="4525963"/>
              </a:xfrm>
            </p:spPr>
            <p:txBody>
              <a:bodyPr/>
              <a:lstStyle/>
              <a:p>
                <a:endParaRPr lang="en-CA" dirty="0"/>
              </a:p>
              <a:p>
                <a:r>
                  <a:rPr lang="en-CA" dirty="0"/>
                  <a:t>Input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CA" i="1" smtClean="0">
                        <a:latin typeface="Cambria Math"/>
                        <a:ea typeface="Cambria Math"/>
                      </a:rPr>
                      <m:t>ℱ</m:t>
                    </m:r>
                  </m:oMath>
                </a14:m>
                <a:r>
                  <a:rPr lang="en-CA" dirty="0"/>
                  <a:t>     set of garbled functions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CA" i="1" smtClean="0">
                        <a:latin typeface="Cambria Math"/>
                        <a:ea typeface="Cambria Math"/>
                      </a:rPr>
                      <m:t>𝒳</m:t>
                    </m:r>
                  </m:oMath>
                </a14:m>
                <a:r>
                  <a:rPr lang="en-CA" dirty="0"/>
                  <a:t>     set of garbled inputs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CA" i="1" smtClean="0">
                        <a:latin typeface="Cambria Math"/>
                        <a:ea typeface="Cambria Math"/>
                      </a:rPr>
                      <m:t>ℒ</m:t>
                    </m:r>
                  </m:oMath>
                </a14:m>
                <a:r>
                  <a:rPr lang="en-CA" dirty="0"/>
                  <a:t>      set of linking information</a:t>
                </a:r>
              </a:p>
              <a:p>
                <a:endParaRPr lang="en-CA" dirty="0"/>
              </a:p>
              <a:p>
                <a:r>
                  <a:rPr lang="en-CA" dirty="0"/>
                  <a:t>Output: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CA" i="1" smtClean="0">
                        <a:latin typeface="Cambria Math"/>
                        <a:ea typeface="Cambria Math"/>
                      </a:rPr>
                      <m:t>𝒴</m:t>
                    </m:r>
                  </m:oMath>
                </a14:m>
                <a:r>
                  <a:rPr lang="en-CA" dirty="0"/>
                  <a:t>     encoded output</a:t>
                </a:r>
              </a:p>
              <a:p>
                <a:pPr marL="393192" lvl="1" indent="0">
                  <a:buNone/>
                </a:pPr>
                <a:endParaRPr lang="en-CA" dirty="0"/>
              </a:p>
              <a:p>
                <a:pPr lvl="1"/>
                <a:endParaRPr lang="en-CA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481328"/>
                <a:ext cx="8229600" cy="4525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Evaluation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9349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CA" dirty="0"/>
              </a:p>
              <a:p>
                <a:r>
                  <a:rPr lang="en-CA" dirty="0"/>
                  <a:t>Obliviousness: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(</m:t>
                    </m:r>
                    <m:r>
                      <a:rPr lang="en-CA" i="1" dirty="0" smtClean="0">
                        <a:latin typeface="Cambria Math"/>
                      </a:rPr>
                      <m:t>𝐹</m:t>
                    </m:r>
                    <m:r>
                      <a:rPr lang="en-CA" i="1" dirty="0" smtClean="0">
                        <a:latin typeface="Cambria Math"/>
                      </a:rPr>
                      <m:t>,</m:t>
                    </m:r>
                    <m:r>
                      <a:rPr lang="en-CA" i="1" dirty="0" smtClean="0">
                        <a:latin typeface="Cambria Math"/>
                      </a:rPr>
                      <m:t>𝑋</m:t>
                    </m:r>
                    <m:r>
                      <a:rPr lang="en-CA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CA" dirty="0"/>
                  <a:t>hides </a:t>
                </a:r>
                <a14:m>
                  <m:oMath xmlns:m="http://schemas.openxmlformats.org/officeDocument/2006/math">
                    <m:r>
                      <a:rPr lang="en-CA" b="0" i="1" dirty="0" smtClean="0">
                        <a:latin typeface="Cambria Math"/>
                      </a:rPr>
                      <m:t>(</m:t>
                    </m:r>
                    <m:r>
                      <a:rPr lang="en-CA" b="0" i="1" dirty="0" smtClean="0">
                        <a:latin typeface="Cambria Math"/>
                      </a:rPr>
                      <m:t>𝑓</m:t>
                    </m:r>
                    <m:r>
                      <a:rPr lang="en-CA" b="0" i="1" dirty="0" smtClean="0">
                        <a:latin typeface="Cambria Math"/>
                      </a:rPr>
                      <m:t>,</m:t>
                    </m:r>
                    <m:r>
                      <a:rPr lang="en-CA" b="0" i="1" dirty="0" smtClean="0">
                        <a:latin typeface="Cambria Math"/>
                      </a:rPr>
                      <m:t>𝑥</m:t>
                    </m:r>
                    <m:r>
                      <a:rPr lang="en-CA" b="0" i="1" dirty="0" smtClean="0">
                        <a:latin typeface="Cambria Math"/>
                      </a:rPr>
                      <m:t>,</m:t>
                    </m:r>
                    <m:r>
                      <a:rPr lang="en-CA" i="1" dirty="0" smtClean="0">
                        <a:latin typeface="Cambria Math"/>
                      </a:rPr>
                      <m:t>𝑦</m:t>
                    </m:r>
                    <m:r>
                      <a:rPr lang="en-CA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CA" dirty="0"/>
                  <a:t>.</a:t>
                </a:r>
              </a:p>
              <a:p>
                <a:endParaRPr lang="en-CA" dirty="0"/>
              </a:p>
              <a:p>
                <a:r>
                  <a:rPr lang="en-CA" dirty="0"/>
                  <a:t>Privacy: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(</m:t>
                    </m:r>
                    <m:r>
                      <a:rPr lang="en-CA" i="1" dirty="0" err="1" smtClean="0">
                        <a:latin typeface="Cambria Math"/>
                      </a:rPr>
                      <m:t>𝐹</m:t>
                    </m:r>
                    <m:r>
                      <a:rPr lang="en-CA" i="1" dirty="0" err="1" smtClean="0">
                        <a:latin typeface="Cambria Math"/>
                      </a:rPr>
                      <m:t>,</m:t>
                    </m:r>
                    <m:r>
                      <a:rPr lang="en-CA" i="1" dirty="0" err="1" smtClean="0">
                        <a:latin typeface="Cambria Math"/>
                      </a:rPr>
                      <m:t>𝑋</m:t>
                    </m:r>
                    <m:r>
                      <a:rPr lang="en-CA" i="1" dirty="0" err="1" smtClean="0">
                        <a:latin typeface="Cambria Math"/>
                      </a:rPr>
                      <m:t>,</m:t>
                    </m:r>
                    <m:r>
                      <a:rPr lang="en-CA" i="1" dirty="0" err="1" smtClean="0">
                        <a:latin typeface="Cambria Math"/>
                      </a:rPr>
                      <m:t>𝑑</m:t>
                    </m:r>
                    <m:r>
                      <a:rPr lang="en-CA" b="0" i="1" dirty="0" smtClean="0">
                        <a:latin typeface="Cambria Math"/>
                      </a:rPr>
                      <m:t>)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/>
                  <a:t>hides </a:t>
                </a:r>
                <a14:m>
                  <m:oMath xmlns:m="http://schemas.openxmlformats.org/officeDocument/2006/math">
                    <m:r>
                      <a:rPr lang="en-CA" b="0" i="0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CA" b="0" i="0" dirty="0" smtClean="0">
                        <a:latin typeface="Cambria Math"/>
                      </a:rPr>
                      <m:t>f</m:t>
                    </m:r>
                    <m:r>
                      <a:rPr lang="en-CA" b="0" i="0" dirty="0" smtClean="0">
                        <a:latin typeface="Cambria Math"/>
                      </a:rPr>
                      <m:t>,</m:t>
                    </m:r>
                    <m:r>
                      <m:rPr>
                        <m:sty m:val="p"/>
                      </m:rPr>
                      <a:rPr lang="en-CA" b="0" i="0" dirty="0" smtClean="0">
                        <a:latin typeface="Cambria Math"/>
                      </a:rPr>
                      <m:t>x</m:t>
                    </m:r>
                    <m:r>
                      <a:rPr lang="en-CA" b="0" i="0" dirty="0" smtClean="0">
                        <a:latin typeface="Cambria Math"/>
                      </a:rPr>
                      <m:t>)</m:t>
                    </m:r>
                  </m:oMath>
                </a14:m>
                <a:endParaRPr lang="en-CA" dirty="0"/>
              </a:p>
              <a:p>
                <a:pPr marL="109728" indent="0">
                  <a:buNone/>
                </a:pPr>
                <a:endParaRPr lang="en-CA" dirty="0"/>
              </a:p>
              <a:p>
                <a:r>
                  <a:rPr lang="en-CA" dirty="0"/>
                  <a:t>Confidentiality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/>
                  <a:t> is hidden unless you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CA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CA" dirty="0"/>
              </a:p>
              <a:p>
                <a:pPr lvl="1"/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(</m:t>
                    </m:r>
                    <m:r>
                      <a:rPr lang="en-CA" i="1" dirty="0" err="1" smtClean="0">
                        <a:latin typeface="Cambria Math"/>
                      </a:rPr>
                      <m:t>𝑓</m:t>
                    </m:r>
                    <m:r>
                      <a:rPr lang="en-CA" i="1" dirty="0" err="1" smtClean="0">
                        <a:latin typeface="Cambria Math"/>
                      </a:rPr>
                      <m:t>,</m:t>
                    </m:r>
                    <m:r>
                      <a:rPr lang="en-CA" i="1" dirty="0" err="1" smtClean="0">
                        <a:latin typeface="Cambria Math"/>
                      </a:rPr>
                      <m:t>𝑥</m:t>
                    </m:r>
                    <m:r>
                      <a:rPr lang="en-CA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CA" dirty="0"/>
                  <a:t> is hidden</a:t>
                </a:r>
              </a:p>
              <a:p>
                <a:pPr lvl="1"/>
                <a:r>
                  <a:rPr lang="en-CA" dirty="0"/>
                  <a:t>Confidentiality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⇒ </m:t>
                    </m:r>
                  </m:oMath>
                </a14:m>
                <a:r>
                  <a:rPr lang="en-CA" dirty="0"/>
                  <a:t>Obliviousness and Privacy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7254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endParaRPr lang="en-CA" dirty="0">
                  <a:ea typeface="Cambria Math"/>
                </a:endParaRPr>
              </a:p>
              <a:p>
                <a:r>
                  <a:rPr lang="en-CA" sz="2400" dirty="0"/>
                  <a:t>Garble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1" dirty="0"/>
              </a:p>
              <a:p>
                <a:r>
                  <a:rPr lang="en-CA" sz="2400" dirty="0"/>
                  <a:t>Garble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Link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Provide encoded input</a:t>
                </a:r>
              </a:p>
              <a:p>
                <a:r>
                  <a:rPr lang="en-US" sz="2400" dirty="0"/>
                  <a:t>Decode output</a:t>
                </a:r>
                <a:endParaRPr lang="en-CA" sz="2400" dirty="0"/>
              </a:p>
              <a:p>
                <a:endParaRPr lang="en-CA" sz="2400" dirty="0"/>
              </a:p>
              <a:p>
                <a:endParaRPr lang="en-CA" sz="2400" dirty="0"/>
              </a:p>
              <a:p>
                <a:endParaRPr lang="en-CA" sz="2400" b="0" i="0" dirty="0">
                  <a:latin typeface="Cambria Math"/>
                </a:endParaRPr>
              </a:p>
              <a:p>
                <a:pPr marL="109728" indent="0">
                  <a:buNone/>
                </a:pPr>
                <a:r>
                  <a:rPr lang="en-CA" sz="2400" b="1" dirty="0"/>
                  <a:t>   </a:t>
                </a:r>
                <a:endParaRPr lang="en-CA" sz="2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4525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17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Toy example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115616" y="4298826"/>
            <a:ext cx="1440160" cy="1248444"/>
            <a:chOff x="1115616" y="4298826"/>
            <a:chExt cx="1440160" cy="12484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115616" y="4725144"/>
                  <a:ext cx="576064" cy="432048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CA" b="0" i="1" smtClean="0"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lang="en-CA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5616" y="4725144"/>
                  <a:ext cx="576064" cy="43204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/>
            <p:cNvCxnSpPr/>
            <p:nvPr/>
          </p:nvCxnSpPr>
          <p:spPr>
            <a:xfrm flipV="1">
              <a:off x="1691680" y="5157192"/>
              <a:ext cx="0" cy="39007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15616" y="5157192"/>
              <a:ext cx="0" cy="39007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403648" y="4298826"/>
              <a:ext cx="0" cy="39007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979712" y="4729311"/>
                  <a:ext cx="576064" cy="432048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CA" b="0" i="1" smtClean="0"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lang="en-CA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9712" y="4729311"/>
                  <a:ext cx="576064" cy="4320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/>
            <p:cNvCxnSpPr/>
            <p:nvPr/>
          </p:nvCxnSpPr>
          <p:spPr>
            <a:xfrm flipV="1">
              <a:off x="2555776" y="5157192"/>
              <a:ext cx="0" cy="39007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1979712" y="5157192"/>
              <a:ext cx="0" cy="39007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267744" y="4302993"/>
              <a:ext cx="0" cy="39007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898847" y="5139702"/>
                <a:ext cx="576064" cy="43204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847" y="5139702"/>
                <a:ext cx="576064" cy="4320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 flipV="1">
            <a:off x="6453307" y="5571750"/>
            <a:ext cx="0" cy="3900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901254" y="5571750"/>
            <a:ext cx="0" cy="3900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186879" y="4713384"/>
            <a:ext cx="0" cy="3900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33474" y="4300614"/>
                <a:ext cx="576064" cy="43204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474" y="4300614"/>
                <a:ext cx="576064" cy="4320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6684436" y="4732662"/>
            <a:ext cx="0" cy="3900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21506" y="3874296"/>
            <a:ext cx="0" cy="3900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05525" y="5973982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525" y="5973982"/>
                <a:ext cx="38664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59985" y="5973982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985" y="5973982"/>
                <a:ext cx="38664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491114" y="5136748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114" y="5136748"/>
                <a:ext cx="38664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28184" y="3554713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554713"/>
                <a:ext cx="38664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187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 animBg="1"/>
      <p:bldP spid="48" grpId="0"/>
      <p:bldP spid="51" grpId="0"/>
      <p:bldP spid="52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69" y="1124744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CA" dirty="0"/>
          </a:p>
          <a:p>
            <a:r>
              <a:rPr lang="en-CA" dirty="0"/>
              <a:t>Reactive two-party computation</a:t>
            </a:r>
          </a:p>
          <a:p>
            <a:pPr lvl="1"/>
            <a:r>
              <a:rPr lang="en-CA" dirty="0"/>
              <a:t>Black-box</a:t>
            </a:r>
          </a:p>
          <a:p>
            <a:pPr lvl="1"/>
            <a:r>
              <a:rPr lang="en-CA" dirty="0" err="1"/>
              <a:t>Watchlist</a:t>
            </a:r>
            <a:endParaRPr lang="en-CA" dirty="0"/>
          </a:p>
          <a:p>
            <a:pPr lvl="1"/>
            <a:endParaRPr lang="en-CA" dirty="0"/>
          </a:p>
          <a:p>
            <a:r>
              <a:rPr lang="en-CA" dirty="0"/>
              <a:t>Lindell’s cheater detection</a:t>
            </a:r>
          </a:p>
          <a:p>
            <a:pPr lvl="1"/>
            <a:r>
              <a:rPr lang="en-CA" dirty="0"/>
              <a:t>Black-box</a:t>
            </a:r>
          </a:p>
          <a:p>
            <a:pPr lvl="1"/>
            <a:endParaRPr lang="en-CA" dirty="0"/>
          </a:p>
          <a:p>
            <a:r>
              <a:rPr lang="en-CA" dirty="0" err="1"/>
              <a:t>Minilego</a:t>
            </a:r>
            <a:r>
              <a:rPr lang="en-CA" dirty="0"/>
              <a:t> as a RGS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4946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r>
                  <a:rPr lang="en-US" dirty="0" err="1"/>
                  <a:t>Watchlist</a:t>
                </a:r>
                <a:r>
                  <a:rPr lang="en-US" dirty="0"/>
                  <a:t> setup</a:t>
                </a:r>
              </a:p>
              <a:p>
                <a:pPr lvl="1"/>
                <a:r>
                  <a:rPr lang="en-US" dirty="0"/>
                  <a:t>Garble many circuits</a:t>
                </a:r>
              </a:p>
              <a:p>
                <a:pPr lvl="1"/>
                <a:r>
                  <a:rPr lang="en-US"/>
                  <a:t>Use half </a:t>
                </a:r>
                <a:r>
                  <a:rPr lang="en-US" dirty="0"/>
                  <a:t>of circuits to verify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honest</a:t>
                </a:r>
              </a:p>
              <a:p>
                <a:pPr lvl="1"/>
                <a:r>
                  <a:rPr lang="en-US" dirty="0"/>
                  <a:t>Evaluate  other-half in parallel to learn output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Main security issues</a:t>
                </a:r>
              </a:p>
              <a:p>
                <a:pPr lvl="1"/>
                <a:r>
                  <a:rPr lang="en-US" dirty="0"/>
                  <a:t>Input consistency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Selective failure problem		 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19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Realizing reactive 2PC</a:t>
            </a:r>
          </a:p>
        </p:txBody>
      </p:sp>
    </p:spTree>
    <p:extLst>
      <p:ext uri="{BB962C8B-B14F-4D97-AF65-F5344CB8AC3E}">
        <p14:creationId xmlns:p14="http://schemas.microsoft.com/office/powerpoint/2010/main" val="347564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1328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CA" dirty="0"/>
          </a:p>
          <a:p>
            <a:r>
              <a:rPr lang="en-CA" dirty="0"/>
              <a:t>Define reactive garbling scheme (RGS)</a:t>
            </a:r>
          </a:p>
          <a:p>
            <a:pPr marL="109728" indent="0">
              <a:buNone/>
            </a:pPr>
            <a:endParaRPr lang="en-CA" dirty="0"/>
          </a:p>
          <a:p>
            <a:r>
              <a:rPr lang="en-CA" dirty="0"/>
              <a:t>Reactive 2PC protocol from RGS</a:t>
            </a:r>
          </a:p>
          <a:p>
            <a:pPr lvl="1"/>
            <a:r>
              <a:rPr lang="en-CA" b="1" dirty="0"/>
              <a:t>Black-box</a:t>
            </a:r>
          </a:p>
          <a:p>
            <a:pPr lvl="1"/>
            <a:r>
              <a:rPr lang="en-CA" dirty="0"/>
              <a:t>malicious adversary</a:t>
            </a:r>
          </a:p>
          <a:p>
            <a:endParaRPr lang="en-CA" dirty="0"/>
          </a:p>
          <a:p>
            <a:r>
              <a:rPr lang="en-CA" dirty="0"/>
              <a:t>Construction of reactive garbling scheme</a:t>
            </a:r>
          </a:p>
          <a:p>
            <a:pPr lvl="1"/>
            <a:r>
              <a:rPr lang="en-CA" dirty="0"/>
              <a:t>Random oracle</a:t>
            </a:r>
          </a:p>
          <a:p>
            <a:endParaRPr lang="en-CA" dirty="0"/>
          </a:p>
          <a:p>
            <a:pPr marL="109728" indent="0">
              <a:buNone/>
            </a:pPr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6614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20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Enforcing input consistency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228184" y="4293096"/>
                <a:ext cx="785499" cy="64807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293096"/>
                <a:ext cx="785499" cy="6480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629817" y="4797152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7065640" y="4791423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9785" y="460675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002951" y="4606757"/>
                <a:ext cx="7741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951" y="4606757"/>
                <a:ext cx="77412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7125729" y="4437112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7640549" y="4241072"/>
                <a:ext cx="11210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549" y="4241072"/>
                <a:ext cx="1121073" cy="369332"/>
              </a:xfrm>
              <a:prstGeom prst="rect">
                <a:avLst/>
              </a:prstGeom>
              <a:blipFill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588223" y="3356992"/>
            <a:ext cx="1" cy="884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228184" y="2656896"/>
                <a:ext cx="785499" cy="64807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656896"/>
                <a:ext cx="785499" cy="6480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17187" y="3695252"/>
                <a:ext cx="7741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187" y="3695252"/>
                <a:ext cx="7741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525963"/>
              </a:xfrm>
            </p:spPr>
            <p:txBody>
              <a:bodyPr/>
              <a:lstStyle/>
              <a:p>
                <a:pPr marL="109728" indent="0">
                  <a:buNone/>
                </a:pPr>
                <a:endParaRPr lang="en-US" dirty="0"/>
              </a:p>
              <a:p>
                <a:endParaRPr lang="en-US" b="0" dirty="0"/>
              </a:p>
              <a:p>
                <a:r>
                  <a:rPr lang="en-US" b="0" dirty="0"/>
                  <a:t>v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≔(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is 2-universal </a:t>
                </a:r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endParaRPr lang="en-US" dirty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109728" indent="0">
                  <a:buNone/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b="0" dirty="0"/>
                  <a:t> </a:t>
                </a:r>
              </a:p>
              <a:p>
                <a:pPr marL="393192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7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525963"/>
              </a:xfr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5558267" y="1791874"/>
                <a:ext cx="5756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267" y="1791874"/>
                <a:ext cx="57560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7191308" y="1791874"/>
                <a:ext cx="5827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308" y="1791874"/>
                <a:ext cx="582724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91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/>
      <p:bldP spid="22" grpId="0"/>
      <p:bldP spid="25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21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Preventing selective failure attacks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18443" y="5326179"/>
                <a:ext cx="785499" cy="64807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𝑖𝑑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443" y="5326179"/>
                <a:ext cx="785499" cy="6480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rot="10800000">
            <a:off x="7125729" y="5708771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29785" y="552410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785" y="5524105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 l="-6780" r="-10169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655956" y="4425738"/>
            <a:ext cx="1" cy="884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263205" y="3762431"/>
                <a:ext cx="785499" cy="64807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205" y="3762431"/>
                <a:ext cx="785499" cy="6480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46381" y="4770959"/>
                <a:ext cx="4923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381" y="4770959"/>
                <a:ext cx="49239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6655955" y="2843689"/>
            <a:ext cx="1" cy="884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746381" y="3166831"/>
                <a:ext cx="4923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381" y="3166831"/>
                <a:ext cx="49239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263206" y="2156121"/>
                <a:ext cx="785499" cy="64807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206" y="2156121"/>
                <a:ext cx="785499" cy="6480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endParaRPr lang="en-US" dirty="0"/>
              </a:p>
              <a:p>
                <a:r>
                  <a:rPr lang="en-US" dirty="0"/>
                  <a:t>Garble identity function</a:t>
                </a:r>
              </a:p>
              <a:p>
                <a:endParaRPr lang="en-US" dirty="0"/>
              </a:p>
              <a:p>
                <a:r>
                  <a:rPr lang="en-US" dirty="0"/>
                  <a:t>Random input</a:t>
                </a:r>
              </a:p>
              <a:p>
                <a:pPr marL="109728" indent="0">
                  <a:buNone/>
                </a:pPr>
                <a:endParaRPr lang="en-US" dirty="0"/>
              </a:p>
              <a:p>
                <a:r>
                  <a:rPr lang="en-US" dirty="0"/>
                  <a:t>Privacy </a:t>
                </a:r>
                <a:r>
                  <a:rPr lang="en-US" dirty="0" err="1"/>
                  <a:t>amplifcation</a:t>
                </a:r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Linking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109728" indent="0">
                  <a:buNone/>
                </a:pPr>
                <a:endParaRPr lang="en-US" dirty="0"/>
              </a:p>
              <a:p>
                <a:endParaRPr lang="en-US" b="0" dirty="0"/>
              </a:p>
              <a:p>
                <a:pPr marL="393192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9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525963"/>
              </a:xfr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5492687" y="1476625"/>
                <a:ext cx="5756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687" y="1476625"/>
                <a:ext cx="575606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7125728" y="1476625"/>
                <a:ext cx="5827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728" y="1476625"/>
                <a:ext cx="58272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99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/>
      <p:bldP spid="30" grpId="0" animBg="1"/>
      <p:bldP spid="17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CA" dirty="0"/>
          </a:p>
          <a:p>
            <a:endParaRPr lang="en-CA" dirty="0"/>
          </a:p>
          <a:p>
            <a:r>
              <a:rPr lang="en-CA" dirty="0"/>
              <a:t>We extend garbling schemes.</a:t>
            </a:r>
          </a:p>
          <a:p>
            <a:endParaRPr lang="en-CA" dirty="0"/>
          </a:p>
          <a:p>
            <a:r>
              <a:rPr lang="en-CA" dirty="0"/>
              <a:t>We can securely realize reactive 2PC from reactive garbling scheme</a:t>
            </a:r>
          </a:p>
          <a:p>
            <a:pPr lvl="1"/>
            <a:r>
              <a:rPr lang="en-CA" dirty="0"/>
              <a:t>Black-box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564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94136"/>
            <a:ext cx="9396536" cy="5328592"/>
          </a:xfrm>
        </p:spPr>
        <p:txBody>
          <a:bodyPr/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sz="4400" dirty="0"/>
          </a:p>
          <a:p>
            <a:pPr marL="109728" indent="0">
              <a:buNone/>
            </a:pPr>
            <a:r>
              <a:rPr lang="en-US" sz="4400" dirty="0"/>
              <a:t>	Thank you for listening!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490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72793" y="1288322"/>
                <a:ext cx="8229600" cy="5165014"/>
              </a:xfrm>
            </p:spPr>
            <p:txBody>
              <a:bodyPr>
                <a:normAutofit/>
              </a:bodyPr>
              <a:lstStyle/>
              <a:p>
                <a:r>
                  <a:rPr lang="en-CA" sz="2400" dirty="0"/>
                  <a:t>Initialization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i="1" smtClean="0">
                        <a:latin typeface="Cambria Math"/>
                        <a:ea typeface="Cambria Math"/>
                      </a:rPr>
                      <m:t>←</m:t>
                    </m:r>
                    <m:r>
                      <a:rPr lang="en-US" sz="220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US" sz="2200" dirty="0">
                    <a:ea typeface="Cambria Math"/>
                  </a:rPr>
                  <a:t>  (state)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200" i="1" dirty="0" smtClean="0">
                        <a:latin typeface="Cambria Math"/>
                        <a:ea typeface="Cambria Math"/>
                      </a:rPr>
                      <m:t> ← 1</m:t>
                    </m:r>
                  </m:oMath>
                </a14:m>
                <a:r>
                  <a:rPr lang="en-US" sz="2200" dirty="0">
                    <a:ea typeface="Cambria Math"/>
                  </a:rPr>
                  <a:t>  (round)</a:t>
                </a:r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r>
                  <a:rPr lang="en-US" sz="2400" dirty="0">
                    <a:ea typeface="Cambria Math"/>
                  </a:rPr>
                  <a:t>At round i</a:t>
                </a: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endParaRPr lang="en-US" sz="2400" dirty="0">
                  <a:ea typeface="Cambria Math"/>
                </a:endParaRPr>
              </a:p>
              <a:p>
                <a:pPr lvl="1"/>
                <a:endParaRPr lang="en-CA" dirty="0"/>
              </a:p>
              <a:p>
                <a:pPr lvl="1"/>
                <a:endParaRPr lang="en-CA" dirty="0"/>
              </a:p>
              <a:p>
                <a:pPr lvl="1"/>
                <a:endParaRPr lang="en-CA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2793" y="1288322"/>
                <a:ext cx="8229600" cy="5165014"/>
              </a:xfrm>
              <a:blipFill>
                <a:blip r:embed="rId2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3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Reactive computation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487229" y="4509120"/>
            <a:ext cx="2316611" cy="14329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5870562" y="4900098"/>
            <a:ext cx="165618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17052" y="4533704"/>
                <a:ext cx="3922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052" y="4533704"/>
                <a:ext cx="392223" cy="369332"/>
              </a:xfrm>
              <a:prstGeom prst="rect">
                <a:avLst/>
              </a:prstGeom>
              <a:blipFill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05272" y="4666147"/>
                <a:ext cx="18433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600" i="1" smtClean="0">
                          <a:latin typeface="Cambria Math"/>
                        </a:rPr>
                        <m:t>(</m:t>
                      </m:r>
                      <m:r>
                        <a:rPr lang="en-CA" sz="1600" b="0" i="1" smtClean="0">
                          <a:latin typeface="Cambria Math"/>
                        </a:rPr>
                        <m:t>𝑧</m:t>
                      </m:r>
                      <m:r>
                        <a:rPr lang="en-CA" sz="1600" b="0" i="1" smtClean="0"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)←</m:t>
                      </m:r>
                      <m:r>
                        <a:rPr lang="en-CA" sz="1600" b="0" i="1" smtClean="0">
                          <a:latin typeface="Cambria Math"/>
                        </a:rPr>
                        <m:t>𝑓</m:t>
                      </m:r>
                      <m:r>
                        <a:rPr lang="en-CA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CA" sz="1600" b="0" i="1" smtClean="0">
                          <a:latin typeface="Cambria Math"/>
                        </a:rPr>
                        <m:t>,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CA" sz="1600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CA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CA" sz="16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CA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72" y="4666147"/>
                <a:ext cx="1843390" cy="338554"/>
              </a:xfrm>
              <a:prstGeom prst="rect">
                <a:avLst/>
              </a:prstGeom>
              <a:blipFill>
                <a:blip r:embed="rId4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18899" y="5046869"/>
                <a:ext cx="14039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CA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CA" sz="16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CA" sz="1600" i="1">
                          <a:latin typeface="Cambria Math"/>
                          <a:ea typeface="Cambria Math"/>
                        </a:rPr>
                        <m:t>←</m:t>
                      </m:r>
                      <m:r>
                        <a:rPr lang="en-CA" sz="1600" b="0" i="1" smtClean="0">
                          <a:latin typeface="Cambria Math"/>
                        </a:rPr>
                        <m:t>𝑣</m:t>
                      </m:r>
                      <m:r>
                        <a:rPr lang="en-CA" sz="1600" b="0" i="1" smtClean="0">
                          <a:latin typeface="Cambria Math"/>
                        </a:rPr>
                        <m:t> || </m:t>
                      </m:r>
                      <m:sSub>
                        <m:sSubPr>
                          <m:ctrlPr>
                            <a:rPr lang="en-CA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1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CA" sz="16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899" y="5046869"/>
                <a:ext cx="1403974" cy="338554"/>
              </a:xfrm>
              <a:prstGeom prst="rect">
                <a:avLst/>
              </a:prstGeom>
              <a:blipFill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870562" y="5830819"/>
            <a:ext cx="165618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11033" y="5443374"/>
                <a:ext cx="594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𝑧</m:t>
                      </m:r>
                      <m:r>
                        <a:rPr lang="en-CA" b="0" i="1" smtClean="0">
                          <a:latin typeface="Cambria Math"/>
                        </a:rPr>
                        <m:t>,</m:t>
                      </m:r>
                      <m:r>
                        <a:rPr lang="en-CA" b="0" i="1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033" y="5443374"/>
                <a:ext cx="594522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577265" y="5592128"/>
                <a:ext cx="10393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600" i="1" smtClean="0">
                          <a:latin typeface="Cambria Math"/>
                        </a:rPr>
                        <m:t>𝑖</m:t>
                      </m:r>
                      <m:r>
                        <a:rPr lang="en-CA" sz="1600" i="1">
                          <a:latin typeface="Cambria Math"/>
                          <a:ea typeface="Cambria Math"/>
                        </a:rPr>
                        <m:t>←</m:t>
                      </m:r>
                      <m:r>
                        <a:rPr lang="en-CA" sz="1600" b="0" i="1" smtClean="0">
                          <a:latin typeface="Cambria Math"/>
                        </a:rPr>
                        <m:t>𝑖</m:t>
                      </m:r>
                      <m:r>
                        <a:rPr lang="en-CA" sz="16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265" y="5592128"/>
                <a:ext cx="1039322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017015" y="3428625"/>
                <a:ext cx="5756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015" y="3428625"/>
                <a:ext cx="57560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411033" y="3449523"/>
                <a:ext cx="5827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sz="2400" dirty="0"/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033" y="3449523"/>
                <a:ext cx="582724" cy="461665"/>
              </a:xfrm>
              <a:prstGeom prst="rect">
                <a:avLst/>
              </a:prstGeom>
              <a:blipFill>
                <a:blip r:embed="rId9"/>
                <a:stretch>
                  <a:fillRect l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821495" y="4027544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Reactive 2PC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06370" y="4832486"/>
            <a:ext cx="165618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63114" y="4507499"/>
                <a:ext cx="6087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𝑓</m:t>
                      </m:r>
                      <m:r>
                        <a:rPr lang="en-CA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114" y="4507499"/>
                <a:ext cx="608756" cy="369332"/>
              </a:xfrm>
              <a:prstGeom prst="rect">
                <a:avLst/>
              </a:prstGeom>
              <a:blipFill>
                <a:blip r:embed="rId10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13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77500" lnSpcReduction="20000"/>
          </a:bodyPr>
          <a:lstStyle/>
          <a:p>
            <a:endParaRPr lang="en-CA" dirty="0"/>
          </a:p>
          <a:p>
            <a:endParaRPr lang="en-CA" dirty="0"/>
          </a:p>
          <a:p>
            <a:r>
              <a:rPr lang="en-CA" dirty="0"/>
              <a:t>What do garbling scheme achieve?</a:t>
            </a:r>
          </a:p>
          <a:p>
            <a:endParaRPr lang="en-CA" dirty="0"/>
          </a:p>
          <a:p>
            <a:pPr marL="393192" lvl="1" indent="0">
              <a:buNone/>
            </a:pPr>
            <a:r>
              <a:rPr lang="en-CA" dirty="0"/>
              <a:t>Garbling scheme, defined by [BHR12], formalise what Yao’s garbled circuits achieve.</a:t>
            </a:r>
          </a:p>
          <a:p>
            <a:pPr marL="109728" indent="0">
              <a:buNone/>
            </a:pPr>
            <a:endParaRPr lang="en-CA" dirty="0"/>
          </a:p>
          <a:p>
            <a:r>
              <a:rPr lang="en-CA" dirty="0"/>
              <a:t>Why define garbling scheme?</a:t>
            </a:r>
          </a:p>
          <a:p>
            <a:pPr lvl="1"/>
            <a:endParaRPr lang="en-CA" dirty="0"/>
          </a:p>
          <a:p>
            <a:pPr marL="393192" lvl="1" indent="0">
              <a:buNone/>
            </a:pPr>
            <a:r>
              <a:rPr lang="en-CA" dirty="0"/>
              <a:t>Protocol that use a primitive in a black-box fashion are easier to prove secure and are less prone to errors.</a:t>
            </a:r>
          </a:p>
          <a:p>
            <a:pPr marL="393192" lvl="1" indent="0">
              <a:buNone/>
            </a:pPr>
            <a:endParaRPr lang="en-CA" dirty="0"/>
          </a:p>
          <a:p>
            <a:pPr marL="393192" lvl="1" indent="0">
              <a:buNone/>
            </a:pPr>
            <a:r>
              <a:rPr lang="en-CA" dirty="0"/>
              <a:t>The underlying primitive can be instantiated with different protocols without redoing proof of security.</a:t>
            </a:r>
          </a:p>
          <a:p>
            <a:pPr marL="109728" indent="0">
              <a:buNone/>
            </a:pPr>
            <a:endParaRPr lang="en-CA" dirty="0"/>
          </a:p>
          <a:p>
            <a:pPr marL="109728" indent="0">
              <a:buNone/>
            </a:pPr>
            <a:endParaRPr lang="en-CA" dirty="0"/>
          </a:p>
          <a:p>
            <a:pPr marL="109728" indent="0">
              <a:buNone/>
            </a:pPr>
            <a:r>
              <a:rPr lang="en-CA" dirty="0"/>
              <a:t>                   </a:t>
            </a:r>
          </a:p>
          <a:p>
            <a:pPr marL="109728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Garbling scheme (GS)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175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r>
              <a:rPr lang="en-CA" dirty="0"/>
              <a:t>Secure outsourcing</a:t>
            </a:r>
          </a:p>
          <a:p>
            <a:endParaRPr lang="en-CA" dirty="0"/>
          </a:p>
          <a:p>
            <a:r>
              <a:rPr lang="en-CA" dirty="0"/>
              <a:t>Secure computation</a:t>
            </a:r>
          </a:p>
          <a:p>
            <a:endParaRPr lang="en-CA" dirty="0"/>
          </a:p>
          <a:p>
            <a:r>
              <a:rPr lang="en-CA" dirty="0"/>
              <a:t>Private function evaluation</a:t>
            </a:r>
          </a:p>
          <a:p>
            <a:endParaRPr lang="en-CA" dirty="0"/>
          </a:p>
          <a:p>
            <a:r>
              <a:rPr lang="en-CA" dirty="0"/>
              <a:t>….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Applications of garbling scheme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873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Insecure garbling scheme</a:t>
            </a:r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1225427"/>
            <a:ext cx="6264696" cy="2093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3212976"/>
            <a:ext cx="5688632" cy="245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2950022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Sender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4328" y="3028310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657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endParaRPr lang="en-US" dirty="0"/>
              </a:p>
              <a:p>
                <a:r>
                  <a:rPr lang="en-US" dirty="0"/>
                  <a:t>Correctness</a:t>
                </a:r>
              </a:p>
              <a:p>
                <a:pPr lvl="1"/>
                <a:r>
                  <a:rPr lang="en-US" dirty="0"/>
                  <a:t>output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 = 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Privacy</a:t>
                </a:r>
              </a:p>
              <a:p>
                <a:pPr lvl="1"/>
                <a:r>
                  <a:rPr lang="en-US" dirty="0"/>
                  <a:t>Hide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err="1" smtClean="0">
                        <a:latin typeface="Cambria Math"/>
                      </a:rPr>
                      <m:t>𝑓</m:t>
                    </m:r>
                    <m:r>
                      <a:rPr lang="en-US" i="1" dirty="0" err="1" smtClean="0">
                        <a:latin typeface="Cambria Math"/>
                      </a:rPr>
                      <m:t>,</m:t>
                    </m:r>
                    <m:r>
                      <a:rPr lang="en-US" i="1" dirty="0" err="1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from the receiver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Obliviousness</a:t>
                </a:r>
              </a:p>
              <a:p>
                <a:pPr lvl="1"/>
                <a:r>
                  <a:rPr lang="en-US" dirty="0"/>
                  <a:t>Hide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err="1" smtClean="0">
                        <a:latin typeface="Cambria Math"/>
                      </a:rPr>
                      <m:t>𝑓</m:t>
                    </m:r>
                    <m:r>
                      <a:rPr lang="en-US" i="1" dirty="0" err="1" smtClean="0">
                        <a:latin typeface="Cambria Math"/>
                      </a:rPr>
                      <m:t>,</m:t>
                    </m:r>
                    <m:r>
                      <a:rPr lang="en-US" i="1" dirty="0" err="1" smtClean="0">
                        <a:latin typeface="Cambria Math"/>
                      </a:rPr>
                      <m:t>𝑥</m:t>
                    </m:r>
                    <m:r>
                      <a:rPr lang="en-US" i="1" dirty="0" err="1" smtClean="0">
                        <a:latin typeface="Cambria Math"/>
                      </a:rPr>
                      <m:t>,</m:t>
                    </m:r>
                    <m:r>
                      <a:rPr lang="en-US" i="1" dirty="0" err="1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from the receiver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		Security definition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402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view of garbling scheme</a:t>
            </a:r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52" y="2813489"/>
            <a:ext cx="2133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785" y="3303265"/>
            <a:ext cx="17811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52" y="3532254"/>
            <a:ext cx="72008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51" y="4447396"/>
            <a:ext cx="36290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51" y="4304521"/>
            <a:ext cx="2952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960" y="3013514"/>
            <a:ext cx="1533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648" y="3207447"/>
            <a:ext cx="17716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35231" y="1657738"/>
            <a:ext cx="6264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Step 1: garble the function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2783" y="1652136"/>
            <a:ext cx="5044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Step 2: encode the input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2783" y="1652137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Step 3: blind evaluation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7113" y="1652135"/>
            <a:ext cx="4932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Step 4: extract output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777" y="2926467"/>
            <a:ext cx="67627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286" y="3080955"/>
            <a:ext cx="13049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085" y="5013175"/>
            <a:ext cx="31908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524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Partial input/output</a:t>
            </a:r>
          </a:p>
          <a:p>
            <a:endParaRPr lang="en-US" dirty="0"/>
          </a:p>
          <a:p>
            <a:r>
              <a:rPr lang="en-US" dirty="0"/>
              <a:t>Assemble garbled functions together</a:t>
            </a:r>
          </a:p>
          <a:p>
            <a:endParaRPr lang="en-US" dirty="0"/>
          </a:p>
          <a:p>
            <a:r>
              <a:rPr lang="en-US" dirty="0"/>
              <a:t>Black-box construction of 2PC</a:t>
            </a:r>
          </a:p>
          <a:p>
            <a:endParaRPr lang="en-US" dirty="0"/>
          </a:p>
          <a:p>
            <a:r>
              <a:rPr lang="en-US" dirty="0"/>
              <a:t>Reuse encoded output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What can RGS do that GS can’t?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4429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6746</TotalTime>
  <Words>646</Words>
  <Application>Microsoft Office PowerPoint</Application>
  <PresentationFormat>On-screen Show (4:3)</PresentationFormat>
  <Paragraphs>251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Cambria Math</vt:lpstr>
      <vt:lpstr>Lucida Sans Unicode</vt:lpstr>
      <vt:lpstr>Verdana</vt:lpstr>
      <vt:lpstr>Wingdings 2</vt:lpstr>
      <vt:lpstr>Wingdings 3</vt:lpstr>
      <vt:lpstr>Concourse</vt:lpstr>
      <vt:lpstr>Reactive  Garbling Schemes</vt:lpstr>
      <vt:lpstr>Result</vt:lpstr>
      <vt:lpstr>Reactive computation</vt:lpstr>
      <vt:lpstr>Garbling scheme (GS)</vt:lpstr>
      <vt:lpstr>Applications of garbling scheme </vt:lpstr>
      <vt:lpstr>Insecure garbling scheme</vt:lpstr>
      <vt:lpstr>  Security definition</vt:lpstr>
      <vt:lpstr>Global view of garbling scheme</vt:lpstr>
      <vt:lpstr>What can RGS do that GS can’t?</vt:lpstr>
      <vt:lpstr>GS to RGS</vt:lpstr>
      <vt:lpstr>Vectorised garbling scheme</vt:lpstr>
      <vt:lpstr>Output encoding string</vt:lpstr>
      <vt:lpstr>Linking algorithm</vt:lpstr>
      <vt:lpstr>Reactive garbling scheme</vt:lpstr>
      <vt:lpstr>Evaluation procedure</vt:lpstr>
      <vt:lpstr>Confidentiality</vt:lpstr>
      <vt:lpstr>Toy example</vt:lpstr>
      <vt:lpstr>Applications</vt:lpstr>
      <vt:lpstr>Realizing reactive 2PC</vt:lpstr>
      <vt:lpstr>Enforcing input consistency</vt:lpstr>
      <vt:lpstr>Preventing selective failure attacks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Reactive  Garbling scheme</dc:title>
  <dc:creator>udlaanadmin</dc:creator>
  <cp:lastModifiedBy>Samuel Ranellucci</cp:lastModifiedBy>
  <cp:revision>824</cp:revision>
  <dcterms:created xsi:type="dcterms:W3CDTF">2014-10-09T09:49:28Z</dcterms:created>
  <dcterms:modified xsi:type="dcterms:W3CDTF">2016-12-08T03:46:12Z</dcterms:modified>
</cp:coreProperties>
</file>